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78"/>
  </p:notesMasterIdLst>
  <p:handoutMasterIdLst>
    <p:handoutMasterId r:id="rId79"/>
  </p:handoutMasterIdLst>
  <p:sldIdLst>
    <p:sldId id="256" r:id="rId2"/>
    <p:sldId id="332" r:id="rId3"/>
    <p:sldId id="334" r:id="rId4"/>
    <p:sldId id="333" r:id="rId5"/>
    <p:sldId id="301" r:id="rId6"/>
    <p:sldId id="351" r:id="rId7"/>
    <p:sldId id="352" r:id="rId8"/>
    <p:sldId id="353" r:id="rId9"/>
    <p:sldId id="354" r:id="rId10"/>
    <p:sldId id="337" r:id="rId11"/>
    <p:sldId id="340" r:id="rId12"/>
    <p:sldId id="341" r:id="rId13"/>
    <p:sldId id="342" r:id="rId14"/>
    <p:sldId id="343" r:id="rId15"/>
    <p:sldId id="344" r:id="rId16"/>
    <p:sldId id="349" r:id="rId17"/>
    <p:sldId id="376" r:id="rId18"/>
    <p:sldId id="377" r:id="rId19"/>
    <p:sldId id="378" r:id="rId20"/>
    <p:sldId id="379" r:id="rId21"/>
    <p:sldId id="350" r:id="rId22"/>
    <p:sldId id="335" r:id="rId23"/>
    <p:sldId id="361" r:id="rId24"/>
    <p:sldId id="356" r:id="rId25"/>
    <p:sldId id="345" r:id="rId26"/>
    <p:sldId id="362" r:id="rId27"/>
    <p:sldId id="357" r:id="rId28"/>
    <p:sldId id="365" r:id="rId29"/>
    <p:sldId id="358" r:id="rId30"/>
    <p:sldId id="366" r:id="rId31"/>
    <p:sldId id="359" r:id="rId32"/>
    <p:sldId id="363" r:id="rId33"/>
    <p:sldId id="360" r:id="rId34"/>
    <p:sldId id="364" r:id="rId35"/>
    <p:sldId id="367" r:id="rId36"/>
    <p:sldId id="373" r:id="rId37"/>
    <p:sldId id="374" r:id="rId38"/>
    <p:sldId id="381" r:id="rId39"/>
    <p:sldId id="368" r:id="rId40"/>
    <p:sldId id="380" r:id="rId41"/>
    <p:sldId id="369" r:id="rId42"/>
    <p:sldId id="370" r:id="rId43"/>
    <p:sldId id="371" r:id="rId44"/>
    <p:sldId id="372" r:id="rId45"/>
    <p:sldId id="382" r:id="rId46"/>
    <p:sldId id="383" r:id="rId47"/>
    <p:sldId id="385" r:id="rId48"/>
    <p:sldId id="384" r:id="rId49"/>
    <p:sldId id="386" r:id="rId50"/>
    <p:sldId id="387" r:id="rId51"/>
    <p:sldId id="388" r:id="rId52"/>
    <p:sldId id="389" r:id="rId53"/>
    <p:sldId id="390" r:id="rId54"/>
    <p:sldId id="391" r:id="rId55"/>
    <p:sldId id="392" r:id="rId56"/>
    <p:sldId id="393" r:id="rId57"/>
    <p:sldId id="394" r:id="rId58"/>
    <p:sldId id="395" r:id="rId59"/>
    <p:sldId id="396" r:id="rId60"/>
    <p:sldId id="397" r:id="rId61"/>
    <p:sldId id="398" r:id="rId62"/>
    <p:sldId id="399" r:id="rId63"/>
    <p:sldId id="400" r:id="rId64"/>
    <p:sldId id="401" r:id="rId65"/>
    <p:sldId id="402" r:id="rId66"/>
    <p:sldId id="403" r:id="rId67"/>
    <p:sldId id="405" r:id="rId68"/>
    <p:sldId id="409" r:id="rId69"/>
    <p:sldId id="408" r:id="rId70"/>
    <p:sldId id="410" r:id="rId71"/>
    <p:sldId id="411" r:id="rId72"/>
    <p:sldId id="412" r:id="rId73"/>
    <p:sldId id="413" r:id="rId74"/>
    <p:sldId id="414" r:id="rId75"/>
    <p:sldId id="415" r:id="rId76"/>
    <p:sldId id="416" r:id="rId7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3738" autoAdjust="0"/>
  </p:normalViewPr>
  <p:slideViewPr>
    <p:cSldViewPr snapToGrid="0">
      <p:cViewPr varScale="1">
        <p:scale>
          <a:sx n="81" d="100"/>
          <a:sy n="81" d="100"/>
        </p:scale>
        <p:origin x="754" y="62"/>
      </p:cViewPr>
      <p:guideLst/>
    </p:cSldViewPr>
  </p:slideViewPr>
  <p:notesTextViewPr>
    <p:cViewPr>
      <p:scale>
        <a:sx n="1" d="1"/>
        <a:sy n="1" d="1"/>
      </p:scale>
      <p:origin x="0" y="0"/>
    </p:cViewPr>
  </p:notesTextViewPr>
  <p:sorterViewPr>
    <p:cViewPr>
      <p:scale>
        <a:sx n="100" d="100"/>
        <a:sy n="100" d="100"/>
      </p:scale>
      <p:origin x="0" y="-456"/>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handoutMaster" Target="handoutMasters/handout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notesMaster" Target="notesMasters/notesMaster1.xml"/><Relationship Id="rId8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2375A39-0C7E-43FB-BBD8-F6F911FCED4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DD856088-2547-4FDB-9A5E-EE87CA7EE19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8A231B2-DC11-406A-B220-BCCBE6CB4192}" type="datetime1">
              <a:rPr lang="en-IN" smtClean="0"/>
              <a:t>06-03-2021</a:t>
            </a:fld>
            <a:endParaRPr lang="en-IN"/>
          </a:p>
        </p:txBody>
      </p:sp>
      <p:sp>
        <p:nvSpPr>
          <p:cNvPr id="4" name="Footer Placeholder 3">
            <a:extLst>
              <a:ext uri="{FF2B5EF4-FFF2-40B4-BE49-F238E27FC236}">
                <a16:creationId xmlns:a16="http://schemas.microsoft.com/office/drawing/2014/main" id="{10DAD62C-90CE-4B61-A555-2D0F21C7DE4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en-IN"/>
              <a:t>SCS1303-Software Engineeing-Unit 1</a:t>
            </a:r>
          </a:p>
        </p:txBody>
      </p:sp>
      <p:sp>
        <p:nvSpPr>
          <p:cNvPr id="5" name="Slide Number Placeholder 4">
            <a:extLst>
              <a:ext uri="{FF2B5EF4-FFF2-40B4-BE49-F238E27FC236}">
                <a16:creationId xmlns:a16="http://schemas.microsoft.com/office/drawing/2014/main" id="{8DD64F32-D37F-4774-B454-3EE46E107A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0D6D38F-AFE3-4941-B4C9-7FA1DC739A44}" type="slidenum">
              <a:rPr lang="en-IN" smtClean="0"/>
              <a:t>‹#›</a:t>
            </a:fld>
            <a:endParaRPr lang="en-IN"/>
          </a:p>
        </p:txBody>
      </p:sp>
    </p:spTree>
    <p:extLst>
      <p:ext uri="{BB962C8B-B14F-4D97-AF65-F5344CB8AC3E}">
        <p14:creationId xmlns:p14="http://schemas.microsoft.com/office/powerpoint/2010/main" val="3855850719"/>
      </p:ext>
    </p:extLst>
  </p:cSld>
  <p:clrMap bg1="lt1" tx1="dk1" bg2="lt2" tx2="dk2" accent1="accent1" accent2="accent2" accent3="accent3" accent4="accent4" accent5="accent5" accent6="accent6" hlink="hlink" folHlink="folHlink"/>
  <p:hf hd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CC9A8FF-485E-4012-BF7D-47576FD18B80}" type="datetime1">
              <a:rPr lang="en-IN" smtClean="0"/>
              <a:t>06-03-2021</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r>
              <a:rPr lang="en-IN"/>
              <a:t>SCS1303-Software Engineeing-Unit 1</a:t>
            </a: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42C5883-FB1E-46E2-8DF9-6DE3BF8E3FF1}" type="slidenum">
              <a:rPr lang="en-IN" smtClean="0"/>
              <a:t>‹#›</a:t>
            </a:fld>
            <a:endParaRPr lang="en-IN"/>
          </a:p>
        </p:txBody>
      </p:sp>
    </p:spTree>
    <p:extLst>
      <p:ext uri="{BB962C8B-B14F-4D97-AF65-F5344CB8AC3E}">
        <p14:creationId xmlns:p14="http://schemas.microsoft.com/office/powerpoint/2010/main" val="2760323660"/>
      </p:ext>
    </p:extLst>
  </p:cSld>
  <p:clrMap bg1="lt1" tx1="dk1" bg2="lt2" tx2="dk2" accent1="accent1" accent2="accent2" accent3="accent3" accent4="accent4" accent5="accent5" accent6="accent6" hlink="hlink" folHlink="folHlink"/>
  <p:hf hd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4D97B3-A76A-4883-A7FF-0C9B9EC5976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D24BD37C-2815-45A2-B5E9-62EE028B781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70135F53-DDAD-495B-B04D-06409B9B04CC}"/>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CD91EEF2-5B00-4CF8-9853-06117DF56365}"/>
              </a:ext>
            </a:extLst>
          </p:cNvPr>
          <p:cNvSpPr>
            <a:spLocks noGrp="1"/>
          </p:cNvSpPr>
          <p:nvPr>
            <p:ph type="ftr" sz="quarter" idx="11"/>
          </p:nvPr>
        </p:nvSpPr>
        <p:spPr/>
        <p:txBody>
          <a:bodyPr/>
          <a:lstStyle/>
          <a:p>
            <a:r>
              <a:rPr lang="en-US"/>
              <a:t>SCS1205 OOAD - Unit 1 An Overview of System Development</a:t>
            </a:r>
            <a:endParaRPr lang="en-IN" dirty="0"/>
          </a:p>
        </p:txBody>
      </p:sp>
      <p:sp>
        <p:nvSpPr>
          <p:cNvPr id="6" name="Slide Number Placeholder 5">
            <a:extLst>
              <a:ext uri="{FF2B5EF4-FFF2-40B4-BE49-F238E27FC236}">
                <a16:creationId xmlns:a16="http://schemas.microsoft.com/office/drawing/2014/main" id="{F2A52029-F000-4765-80D2-B231D8BDDF8E}"/>
              </a:ext>
            </a:extLst>
          </p:cNvPr>
          <p:cNvSpPr>
            <a:spLocks noGrp="1"/>
          </p:cNvSpPr>
          <p:nvPr>
            <p:ph type="sldNum" sz="quarter" idx="12"/>
          </p:nvPr>
        </p:nvSpPr>
        <p:spPr/>
        <p:txBody>
          <a:bodyPr/>
          <a:lstStyle/>
          <a:p>
            <a:fld id="{C47D4F2A-FF3F-4D76-897B-B2071BBC9AF3}" type="slidenum">
              <a:rPr lang="en-IN" smtClean="0"/>
              <a:t>‹#›</a:t>
            </a:fld>
            <a:endParaRPr lang="en-IN"/>
          </a:p>
        </p:txBody>
      </p:sp>
      <p:pic>
        <p:nvPicPr>
          <p:cNvPr id="8" name="Picture 7">
            <a:extLst>
              <a:ext uri="{FF2B5EF4-FFF2-40B4-BE49-F238E27FC236}">
                <a16:creationId xmlns:a16="http://schemas.microsoft.com/office/drawing/2014/main" id="{07DCD003-89FF-4236-A961-A0B4C7DFDD08}"/>
              </a:ext>
            </a:extLst>
          </p:cNvPr>
          <p:cNvPicPr>
            <a:picLocks noChangeAspect="1"/>
          </p:cNvPicPr>
          <p:nvPr userDrawn="1"/>
        </p:nvPicPr>
        <p:blipFill>
          <a:blip r:embed="rId2"/>
          <a:stretch>
            <a:fillRect/>
          </a:stretch>
        </p:blipFill>
        <p:spPr>
          <a:xfrm>
            <a:off x="3229249" y="0"/>
            <a:ext cx="5581650" cy="1400175"/>
          </a:xfrm>
          <a:prstGeom prst="rect">
            <a:avLst/>
          </a:prstGeom>
        </p:spPr>
      </p:pic>
      <p:pic>
        <p:nvPicPr>
          <p:cNvPr id="10" name="Picture 9">
            <a:extLst>
              <a:ext uri="{FF2B5EF4-FFF2-40B4-BE49-F238E27FC236}">
                <a16:creationId xmlns:a16="http://schemas.microsoft.com/office/drawing/2014/main" id="{56EDCB9C-2D4C-443F-A132-884712300AA3}"/>
              </a:ext>
            </a:extLst>
          </p:cNvPr>
          <p:cNvPicPr>
            <a:picLocks noChangeAspect="1"/>
          </p:cNvPicPr>
          <p:nvPr userDrawn="1"/>
        </p:nvPicPr>
        <p:blipFill>
          <a:blip r:embed="rId3"/>
          <a:stretch>
            <a:fillRect/>
          </a:stretch>
        </p:blipFill>
        <p:spPr>
          <a:xfrm>
            <a:off x="1516412" y="20356"/>
            <a:ext cx="1341921" cy="1359462"/>
          </a:xfrm>
          <a:prstGeom prst="rect">
            <a:avLst/>
          </a:prstGeom>
        </p:spPr>
      </p:pic>
      <p:pic>
        <p:nvPicPr>
          <p:cNvPr id="12" name="Picture 11">
            <a:extLst>
              <a:ext uri="{FF2B5EF4-FFF2-40B4-BE49-F238E27FC236}">
                <a16:creationId xmlns:a16="http://schemas.microsoft.com/office/drawing/2014/main" id="{163482E2-6CE5-4A2D-BB0C-90E643298106}"/>
              </a:ext>
            </a:extLst>
          </p:cNvPr>
          <p:cNvPicPr>
            <a:picLocks noChangeAspect="1"/>
          </p:cNvPicPr>
          <p:nvPr userDrawn="1"/>
        </p:nvPicPr>
        <p:blipFill>
          <a:blip r:embed="rId4"/>
          <a:stretch>
            <a:fillRect/>
          </a:stretch>
        </p:blipFill>
        <p:spPr>
          <a:xfrm>
            <a:off x="9038940" y="50800"/>
            <a:ext cx="1386776" cy="1400175"/>
          </a:xfrm>
          <a:prstGeom prst="rect">
            <a:avLst/>
          </a:prstGeom>
        </p:spPr>
      </p:pic>
    </p:spTree>
    <p:extLst>
      <p:ext uri="{BB962C8B-B14F-4D97-AF65-F5344CB8AC3E}">
        <p14:creationId xmlns:p14="http://schemas.microsoft.com/office/powerpoint/2010/main" val="673496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01657-2673-4D18-84C4-D907D50013F7}"/>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1F0C7C09-4776-4415-B896-B6160F328FB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AF7D101-8337-4881-B2EE-793E2AE72FA0}"/>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1A066BE8-BBCF-4B02-A906-68965E560B65}"/>
              </a:ext>
            </a:extLst>
          </p:cNvPr>
          <p:cNvSpPr>
            <a:spLocks noGrp="1"/>
          </p:cNvSpPr>
          <p:nvPr>
            <p:ph type="ftr" sz="quarter" idx="11"/>
          </p:nvPr>
        </p:nvSpPr>
        <p:spPr/>
        <p:txBody>
          <a:bodyPr/>
          <a:lstStyle/>
          <a:p>
            <a:r>
              <a:rPr lang="en-US"/>
              <a:t>SCS1205 OOAD - Unit 1 An Overview of System Development</a:t>
            </a:r>
            <a:endParaRPr lang="en-IN"/>
          </a:p>
        </p:txBody>
      </p:sp>
      <p:sp>
        <p:nvSpPr>
          <p:cNvPr id="6" name="Slide Number Placeholder 5">
            <a:extLst>
              <a:ext uri="{FF2B5EF4-FFF2-40B4-BE49-F238E27FC236}">
                <a16:creationId xmlns:a16="http://schemas.microsoft.com/office/drawing/2014/main" id="{4E83E3F1-45DC-4D62-BC4B-255C54C8536B}"/>
              </a:ext>
            </a:extLst>
          </p:cNvPr>
          <p:cNvSpPr>
            <a:spLocks noGrp="1"/>
          </p:cNvSpPr>
          <p:nvPr>
            <p:ph type="sldNum" sz="quarter" idx="12"/>
          </p:nvPr>
        </p:nvSpPr>
        <p:spPr/>
        <p:txBody>
          <a:bodyPr/>
          <a:lstStyle/>
          <a:p>
            <a:fld id="{C47D4F2A-FF3F-4D76-897B-B2071BBC9AF3}" type="slidenum">
              <a:rPr lang="en-IN" smtClean="0"/>
              <a:t>‹#›</a:t>
            </a:fld>
            <a:endParaRPr lang="en-IN"/>
          </a:p>
        </p:txBody>
      </p:sp>
    </p:spTree>
    <p:extLst>
      <p:ext uri="{BB962C8B-B14F-4D97-AF65-F5344CB8AC3E}">
        <p14:creationId xmlns:p14="http://schemas.microsoft.com/office/powerpoint/2010/main" val="28973870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41B2350-D8A2-43BB-83F3-EBE31CC610AB}"/>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E740F520-2CE2-4582-9B00-E1787339F25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65F1E84-BBAE-4502-BE51-5B95B04D349E}"/>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36F75446-757F-442E-9C21-C82874BCF571}"/>
              </a:ext>
            </a:extLst>
          </p:cNvPr>
          <p:cNvSpPr>
            <a:spLocks noGrp="1"/>
          </p:cNvSpPr>
          <p:nvPr>
            <p:ph type="ftr" sz="quarter" idx="11"/>
          </p:nvPr>
        </p:nvSpPr>
        <p:spPr/>
        <p:txBody>
          <a:bodyPr/>
          <a:lstStyle/>
          <a:p>
            <a:r>
              <a:rPr lang="en-US"/>
              <a:t>SCS1205 OOAD - Unit 1 An Overview of System Development</a:t>
            </a:r>
            <a:endParaRPr lang="en-IN"/>
          </a:p>
        </p:txBody>
      </p:sp>
      <p:sp>
        <p:nvSpPr>
          <p:cNvPr id="6" name="Slide Number Placeholder 5">
            <a:extLst>
              <a:ext uri="{FF2B5EF4-FFF2-40B4-BE49-F238E27FC236}">
                <a16:creationId xmlns:a16="http://schemas.microsoft.com/office/drawing/2014/main" id="{897D1562-0F49-4083-89C5-D747753A9A43}"/>
              </a:ext>
            </a:extLst>
          </p:cNvPr>
          <p:cNvSpPr>
            <a:spLocks noGrp="1"/>
          </p:cNvSpPr>
          <p:nvPr>
            <p:ph type="sldNum" sz="quarter" idx="12"/>
          </p:nvPr>
        </p:nvSpPr>
        <p:spPr/>
        <p:txBody>
          <a:bodyPr/>
          <a:lstStyle/>
          <a:p>
            <a:fld id="{C47D4F2A-FF3F-4D76-897B-B2071BBC9AF3}" type="slidenum">
              <a:rPr lang="en-IN" smtClean="0"/>
              <a:t>‹#›</a:t>
            </a:fld>
            <a:endParaRPr lang="en-IN"/>
          </a:p>
        </p:txBody>
      </p:sp>
    </p:spTree>
    <p:extLst>
      <p:ext uri="{BB962C8B-B14F-4D97-AF65-F5344CB8AC3E}">
        <p14:creationId xmlns:p14="http://schemas.microsoft.com/office/powerpoint/2010/main" val="24575559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15AC46E3-2837-4415-8C8B-3E8DFF24FC75}"/>
              </a:ext>
            </a:extLst>
          </p:cNvPr>
          <p:cNvSpPr>
            <a:spLocks noGrp="1"/>
          </p:cNvSpPr>
          <p:nvPr>
            <p:ph type="ftr" sz="quarter" idx="11"/>
          </p:nvPr>
        </p:nvSpPr>
        <p:spPr/>
        <p:txBody>
          <a:bodyPr/>
          <a:lstStyle/>
          <a:p>
            <a:r>
              <a:rPr lang="en-US"/>
              <a:t>SCS1205 OOAD - Unit 1 An Overview of System Development</a:t>
            </a:r>
            <a:endParaRPr lang="en-IN"/>
          </a:p>
        </p:txBody>
      </p:sp>
      <p:sp>
        <p:nvSpPr>
          <p:cNvPr id="6" name="Slide Number Placeholder 5">
            <a:extLst>
              <a:ext uri="{FF2B5EF4-FFF2-40B4-BE49-F238E27FC236}">
                <a16:creationId xmlns:a16="http://schemas.microsoft.com/office/drawing/2014/main" id="{3A490897-07D6-41B8-87BF-0470EE3B5D95}"/>
              </a:ext>
            </a:extLst>
          </p:cNvPr>
          <p:cNvSpPr>
            <a:spLocks noGrp="1"/>
          </p:cNvSpPr>
          <p:nvPr>
            <p:ph type="sldNum" sz="quarter" idx="12"/>
          </p:nvPr>
        </p:nvSpPr>
        <p:spPr/>
        <p:txBody>
          <a:bodyPr/>
          <a:lstStyle/>
          <a:p>
            <a:fld id="{C47D4F2A-FF3F-4D76-897B-B2071BBC9AF3}" type="slidenum">
              <a:rPr lang="en-IN" smtClean="0"/>
              <a:t>‹#›</a:t>
            </a:fld>
            <a:endParaRPr lang="en-IN"/>
          </a:p>
        </p:txBody>
      </p:sp>
      <p:pic>
        <p:nvPicPr>
          <p:cNvPr id="8" name="Picture 7">
            <a:extLst>
              <a:ext uri="{FF2B5EF4-FFF2-40B4-BE49-F238E27FC236}">
                <a16:creationId xmlns:a16="http://schemas.microsoft.com/office/drawing/2014/main" id="{9EA5298B-F3CC-48C0-806B-8DBC8B3C73E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9562" y="5630091"/>
            <a:ext cx="1318979" cy="1212034"/>
          </a:xfrm>
          <a:prstGeom prst="rect">
            <a:avLst/>
          </a:prstGeom>
        </p:spPr>
      </p:pic>
    </p:spTree>
    <p:extLst>
      <p:ext uri="{BB962C8B-B14F-4D97-AF65-F5344CB8AC3E}">
        <p14:creationId xmlns:p14="http://schemas.microsoft.com/office/powerpoint/2010/main" val="33464599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4605AF-982A-419A-A8F5-78C8DECE650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2FE988D3-0E3F-454B-B40B-181A936E39C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585D59-076A-4456-90B0-91762B2382CF}"/>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70A7F26C-1CE1-4295-A9F1-40262C303E7D}"/>
              </a:ext>
            </a:extLst>
          </p:cNvPr>
          <p:cNvSpPr>
            <a:spLocks noGrp="1"/>
          </p:cNvSpPr>
          <p:nvPr>
            <p:ph type="ftr" sz="quarter" idx="11"/>
          </p:nvPr>
        </p:nvSpPr>
        <p:spPr/>
        <p:txBody>
          <a:bodyPr/>
          <a:lstStyle/>
          <a:p>
            <a:r>
              <a:rPr lang="en-US"/>
              <a:t>SCS1205 OOAD - Unit 1 An Overview of System Development</a:t>
            </a:r>
            <a:endParaRPr lang="en-IN"/>
          </a:p>
        </p:txBody>
      </p:sp>
      <p:sp>
        <p:nvSpPr>
          <p:cNvPr id="6" name="Slide Number Placeholder 5">
            <a:extLst>
              <a:ext uri="{FF2B5EF4-FFF2-40B4-BE49-F238E27FC236}">
                <a16:creationId xmlns:a16="http://schemas.microsoft.com/office/drawing/2014/main" id="{69046D1C-9375-4AAA-80E4-441C77E9550B}"/>
              </a:ext>
            </a:extLst>
          </p:cNvPr>
          <p:cNvSpPr>
            <a:spLocks noGrp="1"/>
          </p:cNvSpPr>
          <p:nvPr>
            <p:ph type="sldNum" sz="quarter" idx="12"/>
          </p:nvPr>
        </p:nvSpPr>
        <p:spPr/>
        <p:txBody>
          <a:bodyPr/>
          <a:lstStyle/>
          <a:p>
            <a:fld id="{C47D4F2A-FF3F-4D76-897B-B2071BBC9AF3}" type="slidenum">
              <a:rPr lang="en-IN" smtClean="0"/>
              <a:t>‹#›</a:t>
            </a:fld>
            <a:endParaRPr lang="en-IN"/>
          </a:p>
        </p:txBody>
      </p:sp>
    </p:spTree>
    <p:extLst>
      <p:ext uri="{BB962C8B-B14F-4D97-AF65-F5344CB8AC3E}">
        <p14:creationId xmlns:p14="http://schemas.microsoft.com/office/powerpoint/2010/main" val="8862154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284AB9-10E3-434E-B489-2745C0FA9F2F}"/>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3E2CAE2C-3FCD-49B2-B2F2-19D3579427B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FCD85B89-DD15-4695-B7ED-CEF2B64D0A6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8E5286DA-C0B5-49FF-89BE-4B24A91615B7}"/>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D90EFD9C-24A3-45BE-9CF6-43380DADA27E}"/>
              </a:ext>
            </a:extLst>
          </p:cNvPr>
          <p:cNvSpPr>
            <a:spLocks noGrp="1"/>
          </p:cNvSpPr>
          <p:nvPr>
            <p:ph type="ftr" sz="quarter" idx="11"/>
          </p:nvPr>
        </p:nvSpPr>
        <p:spPr/>
        <p:txBody>
          <a:bodyPr/>
          <a:lstStyle/>
          <a:p>
            <a:r>
              <a:rPr lang="en-US"/>
              <a:t>SCS1205 OOAD - Unit 1 An Overview of System Development</a:t>
            </a:r>
            <a:endParaRPr lang="en-IN"/>
          </a:p>
        </p:txBody>
      </p:sp>
      <p:sp>
        <p:nvSpPr>
          <p:cNvPr id="7" name="Slide Number Placeholder 6">
            <a:extLst>
              <a:ext uri="{FF2B5EF4-FFF2-40B4-BE49-F238E27FC236}">
                <a16:creationId xmlns:a16="http://schemas.microsoft.com/office/drawing/2014/main" id="{A4E30791-2485-4827-89BD-2620D5617AB5}"/>
              </a:ext>
            </a:extLst>
          </p:cNvPr>
          <p:cNvSpPr>
            <a:spLocks noGrp="1"/>
          </p:cNvSpPr>
          <p:nvPr>
            <p:ph type="sldNum" sz="quarter" idx="12"/>
          </p:nvPr>
        </p:nvSpPr>
        <p:spPr/>
        <p:txBody>
          <a:bodyPr/>
          <a:lstStyle/>
          <a:p>
            <a:fld id="{C47D4F2A-FF3F-4D76-897B-B2071BBC9AF3}" type="slidenum">
              <a:rPr lang="en-IN" smtClean="0"/>
              <a:t>‹#›</a:t>
            </a:fld>
            <a:endParaRPr lang="en-IN"/>
          </a:p>
        </p:txBody>
      </p:sp>
    </p:spTree>
    <p:extLst>
      <p:ext uri="{BB962C8B-B14F-4D97-AF65-F5344CB8AC3E}">
        <p14:creationId xmlns:p14="http://schemas.microsoft.com/office/powerpoint/2010/main" val="18144055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CA88FD-93FF-4205-98A0-A532BC975BCB}"/>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923CD9D5-DCE4-4AD8-B4E9-C9BF0DDE24A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9078F08-8505-48D2-B372-AEDA89F4495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626E6C90-6118-4CD0-A452-70770D3CE9C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EB1829F-55A9-4BDE-A548-0298DC04F4D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B3DB3A17-04D9-42A6-8A96-C1C0E82278AA}"/>
              </a:ext>
            </a:extLst>
          </p:cNvPr>
          <p:cNvSpPr>
            <a:spLocks noGrp="1"/>
          </p:cNvSpPr>
          <p:nvPr>
            <p:ph type="dt" sz="half" idx="10"/>
          </p:nvPr>
        </p:nvSpPr>
        <p:spPr/>
        <p:txBody>
          <a:bodyPr/>
          <a:lstStyle/>
          <a:p>
            <a:endParaRPr lang="en-IN"/>
          </a:p>
        </p:txBody>
      </p:sp>
      <p:sp>
        <p:nvSpPr>
          <p:cNvPr id="8" name="Footer Placeholder 7">
            <a:extLst>
              <a:ext uri="{FF2B5EF4-FFF2-40B4-BE49-F238E27FC236}">
                <a16:creationId xmlns:a16="http://schemas.microsoft.com/office/drawing/2014/main" id="{655C95FE-FB87-4886-A3B6-A6B47BABE0FF}"/>
              </a:ext>
            </a:extLst>
          </p:cNvPr>
          <p:cNvSpPr>
            <a:spLocks noGrp="1"/>
          </p:cNvSpPr>
          <p:nvPr>
            <p:ph type="ftr" sz="quarter" idx="11"/>
          </p:nvPr>
        </p:nvSpPr>
        <p:spPr/>
        <p:txBody>
          <a:bodyPr/>
          <a:lstStyle/>
          <a:p>
            <a:r>
              <a:rPr lang="en-US"/>
              <a:t>SCS1205 OOAD - Unit 1 An Overview of System Development</a:t>
            </a:r>
            <a:endParaRPr lang="en-IN"/>
          </a:p>
        </p:txBody>
      </p:sp>
      <p:sp>
        <p:nvSpPr>
          <p:cNvPr id="9" name="Slide Number Placeholder 8">
            <a:extLst>
              <a:ext uri="{FF2B5EF4-FFF2-40B4-BE49-F238E27FC236}">
                <a16:creationId xmlns:a16="http://schemas.microsoft.com/office/drawing/2014/main" id="{0D40977A-5AB3-474C-92AF-B1A0C31B3EBA}"/>
              </a:ext>
            </a:extLst>
          </p:cNvPr>
          <p:cNvSpPr>
            <a:spLocks noGrp="1"/>
          </p:cNvSpPr>
          <p:nvPr>
            <p:ph type="sldNum" sz="quarter" idx="12"/>
          </p:nvPr>
        </p:nvSpPr>
        <p:spPr/>
        <p:txBody>
          <a:bodyPr/>
          <a:lstStyle/>
          <a:p>
            <a:fld id="{C47D4F2A-FF3F-4D76-897B-B2071BBC9AF3}" type="slidenum">
              <a:rPr lang="en-IN" smtClean="0"/>
              <a:t>‹#›</a:t>
            </a:fld>
            <a:endParaRPr lang="en-IN"/>
          </a:p>
        </p:txBody>
      </p:sp>
    </p:spTree>
    <p:extLst>
      <p:ext uri="{BB962C8B-B14F-4D97-AF65-F5344CB8AC3E}">
        <p14:creationId xmlns:p14="http://schemas.microsoft.com/office/powerpoint/2010/main" val="5170808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50D404-2C2A-4C44-BE1A-7788DAB55B5C}"/>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A5198680-66A1-44E0-B876-63B7415D0476}"/>
              </a:ext>
            </a:extLst>
          </p:cNvPr>
          <p:cNvSpPr>
            <a:spLocks noGrp="1"/>
          </p:cNvSpPr>
          <p:nvPr>
            <p:ph type="dt" sz="half" idx="10"/>
          </p:nvPr>
        </p:nvSpPr>
        <p:spPr/>
        <p:txBody>
          <a:bodyPr/>
          <a:lstStyle/>
          <a:p>
            <a:endParaRPr lang="en-IN"/>
          </a:p>
        </p:txBody>
      </p:sp>
      <p:sp>
        <p:nvSpPr>
          <p:cNvPr id="4" name="Footer Placeholder 3">
            <a:extLst>
              <a:ext uri="{FF2B5EF4-FFF2-40B4-BE49-F238E27FC236}">
                <a16:creationId xmlns:a16="http://schemas.microsoft.com/office/drawing/2014/main" id="{64E59AD0-9B2D-415C-8796-74A6D1EBA2B2}"/>
              </a:ext>
            </a:extLst>
          </p:cNvPr>
          <p:cNvSpPr>
            <a:spLocks noGrp="1"/>
          </p:cNvSpPr>
          <p:nvPr>
            <p:ph type="ftr" sz="quarter" idx="11"/>
          </p:nvPr>
        </p:nvSpPr>
        <p:spPr/>
        <p:txBody>
          <a:bodyPr/>
          <a:lstStyle/>
          <a:p>
            <a:r>
              <a:rPr lang="en-US"/>
              <a:t>SCS1205 OOAD - Unit 1 An Overview of System Development</a:t>
            </a:r>
            <a:endParaRPr lang="en-IN"/>
          </a:p>
        </p:txBody>
      </p:sp>
      <p:sp>
        <p:nvSpPr>
          <p:cNvPr id="5" name="Slide Number Placeholder 4">
            <a:extLst>
              <a:ext uri="{FF2B5EF4-FFF2-40B4-BE49-F238E27FC236}">
                <a16:creationId xmlns:a16="http://schemas.microsoft.com/office/drawing/2014/main" id="{2717F2C6-5AA6-4074-9A34-E4A7C3FDB16E}"/>
              </a:ext>
            </a:extLst>
          </p:cNvPr>
          <p:cNvSpPr>
            <a:spLocks noGrp="1"/>
          </p:cNvSpPr>
          <p:nvPr>
            <p:ph type="sldNum" sz="quarter" idx="12"/>
          </p:nvPr>
        </p:nvSpPr>
        <p:spPr/>
        <p:txBody>
          <a:bodyPr/>
          <a:lstStyle/>
          <a:p>
            <a:fld id="{C47D4F2A-FF3F-4D76-897B-B2071BBC9AF3}" type="slidenum">
              <a:rPr lang="en-IN" smtClean="0"/>
              <a:t>‹#›</a:t>
            </a:fld>
            <a:endParaRPr lang="en-IN"/>
          </a:p>
        </p:txBody>
      </p:sp>
    </p:spTree>
    <p:extLst>
      <p:ext uri="{BB962C8B-B14F-4D97-AF65-F5344CB8AC3E}">
        <p14:creationId xmlns:p14="http://schemas.microsoft.com/office/powerpoint/2010/main" val="16555584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AAFC19-1BB9-41E7-88A5-541C238AC3F4}"/>
              </a:ext>
            </a:extLst>
          </p:cNvPr>
          <p:cNvSpPr>
            <a:spLocks noGrp="1"/>
          </p:cNvSpPr>
          <p:nvPr>
            <p:ph type="dt" sz="half" idx="10"/>
          </p:nvPr>
        </p:nvSpPr>
        <p:spPr/>
        <p:txBody>
          <a:bodyPr/>
          <a:lstStyle/>
          <a:p>
            <a:endParaRPr lang="en-IN"/>
          </a:p>
        </p:txBody>
      </p:sp>
      <p:sp>
        <p:nvSpPr>
          <p:cNvPr id="3" name="Footer Placeholder 2">
            <a:extLst>
              <a:ext uri="{FF2B5EF4-FFF2-40B4-BE49-F238E27FC236}">
                <a16:creationId xmlns:a16="http://schemas.microsoft.com/office/drawing/2014/main" id="{41B3FA06-8CE8-44B1-997D-296869625F3F}"/>
              </a:ext>
            </a:extLst>
          </p:cNvPr>
          <p:cNvSpPr>
            <a:spLocks noGrp="1"/>
          </p:cNvSpPr>
          <p:nvPr>
            <p:ph type="ftr" sz="quarter" idx="11"/>
          </p:nvPr>
        </p:nvSpPr>
        <p:spPr/>
        <p:txBody>
          <a:bodyPr/>
          <a:lstStyle/>
          <a:p>
            <a:r>
              <a:rPr lang="en-US"/>
              <a:t>SCS1205 OOAD - Unit 1 An Overview of System Development</a:t>
            </a:r>
            <a:endParaRPr lang="en-IN"/>
          </a:p>
        </p:txBody>
      </p:sp>
      <p:sp>
        <p:nvSpPr>
          <p:cNvPr id="4" name="Slide Number Placeholder 3">
            <a:extLst>
              <a:ext uri="{FF2B5EF4-FFF2-40B4-BE49-F238E27FC236}">
                <a16:creationId xmlns:a16="http://schemas.microsoft.com/office/drawing/2014/main" id="{C819AAE2-0880-4C80-9291-0B894DDD7E15}"/>
              </a:ext>
            </a:extLst>
          </p:cNvPr>
          <p:cNvSpPr>
            <a:spLocks noGrp="1"/>
          </p:cNvSpPr>
          <p:nvPr>
            <p:ph type="sldNum" sz="quarter" idx="12"/>
          </p:nvPr>
        </p:nvSpPr>
        <p:spPr/>
        <p:txBody>
          <a:bodyPr/>
          <a:lstStyle/>
          <a:p>
            <a:fld id="{C47D4F2A-FF3F-4D76-897B-B2071BBC9AF3}" type="slidenum">
              <a:rPr lang="en-IN" smtClean="0"/>
              <a:t>‹#›</a:t>
            </a:fld>
            <a:endParaRPr lang="en-IN"/>
          </a:p>
        </p:txBody>
      </p:sp>
    </p:spTree>
    <p:extLst>
      <p:ext uri="{BB962C8B-B14F-4D97-AF65-F5344CB8AC3E}">
        <p14:creationId xmlns:p14="http://schemas.microsoft.com/office/powerpoint/2010/main" val="40000388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B575D8-B54C-44CF-A80D-A7AB1EC3941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C542BB1C-D321-46D5-81C8-E1C0EF338E3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B49AA224-1EF5-455C-8620-5EC0588D890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CEC8025-41F6-4524-A072-EF7F0CF4B22D}"/>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4FA654C4-9BCD-4656-A0D9-0A088F7BE1F4}"/>
              </a:ext>
            </a:extLst>
          </p:cNvPr>
          <p:cNvSpPr>
            <a:spLocks noGrp="1"/>
          </p:cNvSpPr>
          <p:nvPr>
            <p:ph type="ftr" sz="quarter" idx="11"/>
          </p:nvPr>
        </p:nvSpPr>
        <p:spPr/>
        <p:txBody>
          <a:bodyPr/>
          <a:lstStyle/>
          <a:p>
            <a:r>
              <a:rPr lang="en-US"/>
              <a:t>SCS1205 OOAD - Unit 1 An Overview of System Development</a:t>
            </a:r>
            <a:endParaRPr lang="en-IN"/>
          </a:p>
        </p:txBody>
      </p:sp>
      <p:sp>
        <p:nvSpPr>
          <p:cNvPr id="7" name="Slide Number Placeholder 6">
            <a:extLst>
              <a:ext uri="{FF2B5EF4-FFF2-40B4-BE49-F238E27FC236}">
                <a16:creationId xmlns:a16="http://schemas.microsoft.com/office/drawing/2014/main" id="{68BE6148-2CF2-4411-9E71-1383241197F3}"/>
              </a:ext>
            </a:extLst>
          </p:cNvPr>
          <p:cNvSpPr>
            <a:spLocks noGrp="1"/>
          </p:cNvSpPr>
          <p:nvPr>
            <p:ph type="sldNum" sz="quarter" idx="12"/>
          </p:nvPr>
        </p:nvSpPr>
        <p:spPr/>
        <p:txBody>
          <a:bodyPr/>
          <a:lstStyle/>
          <a:p>
            <a:fld id="{C47D4F2A-FF3F-4D76-897B-B2071BBC9AF3}" type="slidenum">
              <a:rPr lang="en-IN" smtClean="0"/>
              <a:t>‹#›</a:t>
            </a:fld>
            <a:endParaRPr lang="en-IN"/>
          </a:p>
        </p:txBody>
      </p:sp>
    </p:spTree>
    <p:extLst>
      <p:ext uri="{BB962C8B-B14F-4D97-AF65-F5344CB8AC3E}">
        <p14:creationId xmlns:p14="http://schemas.microsoft.com/office/powerpoint/2010/main" val="27381679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CA6B57-4414-4D00-A552-8DF3F69456C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F1E114F2-91DA-4DA9-BBEF-287F838E95E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CF0E02FC-81C6-4F0B-B01B-D1B56AD9BE6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E887249-9ED3-4B4B-94A3-3567D840D546}"/>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B69B77AA-9B0B-42FB-90B1-EFB36B1050AB}"/>
              </a:ext>
            </a:extLst>
          </p:cNvPr>
          <p:cNvSpPr>
            <a:spLocks noGrp="1"/>
          </p:cNvSpPr>
          <p:nvPr>
            <p:ph type="ftr" sz="quarter" idx="11"/>
          </p:nvPr>
        </p:nvSpPr>
        <p:spPr/>
        <p:txBody>
          <a:bodyPr/>
          <a:lstStyle/>
          <a:p>
            <a:r>
              <a:rPr lang="en-US"/>
              <a:t>SCS1205 OOAD - Unit 1 An Overview of System Development</a:t>
            </a:r>
            <a:endParaRPr lang="en-IN"/>
          </a:p>
        </p:txBody>
      </p:sp>
      <p:sp>
        <p:nvSpPr>
          <p:cNvPr id="7" name="Slide Number Placeholder 6">
            <a:extLst>
              <a:ext uri="{FF2B5EF4-FFF2-40B4-BE49-F238E27FC236}">
                <a16:creationId xmlns:a16="http://schemas.microsoft.com/office/drawing/2014/main" id="{84F638BF-E992-47DA-824F-7264E1F678A2}"/>
              </a:ext>
            </a:extLst>
          </p:cNvPr>
          <p:cNvSpPr>
            <a:spLocks noGrp="1"/>
          </p:cNvSpPr>
          <p:nvPr>
            <p:ph type="sldNum" sz="quarter" idx="12"/>
          </p:nvPr>
        </p:nvSpPr>
        <p:spPr/>
        <p:txBody>
          <a:bodyPr/>
          <a:lstStyle/>
          <a:p>
            <a:fld id="{C47D4F2A-FF3F-4D76-897B-B2071BBC9AF3}" type="slidenum">
              <a:rPr lang="en-IN" smtClean="0"/>
              <a:t>‹#›</a:t>
            </a:fld>
            <a:endParaRPr lang="en-IN"/>
          </a:p>
        </p:txBody>
      </p:sp>
    </p:spTree>
    <p:extLst>
      <p:ext uri="{BB962C8B-B14F-4D97-AF65-F5344CB8AC3E}">
        <p14:creationId xmlns:p14="http://schemas.microsoft.com/office/powerpoint/2010/main" val="36081310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CA3B4F0-CACE-4879-B829-8A8DE283C92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BC7D7AC3-BD15-458F-9118-ECF83C64DB9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46178AC-10CD-4007-8A3D-83822FF5E29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a:p>
        </p:txBody>
      </p:sp>
      <p:sp>
        <p:nvSpPr>
          <p:cNvPr id="5" name="Footer Placeholder 4">
            <a:extLst>
              <a:ext uri="{FF2B5EF4-FFF2-40B4-BE49-F238E27FC236}">
                <a16:creationId xmlns:a16="http://schemas.microsoft.com/office/drawing/2014/main" id="{635BC67C-CFB8-47EB-81DA-660269DFF5C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SCS1205 OOAD - Unit 1 An Overview of System Development</a:t>
            </a:r>
            <a:endParaRPr lang="en-IN"/>
          </a:p>
        </p:txBody>
      </p:sp>
      <p:sp>
        <p:nvSpPr>
          <p:cNvPr id="6" name="Slide Number Placeholder 5">
            <a:extLst>
              <a:ext uri="{FF2B5EF4-FFF2-40B4-BE49-F238E27FC236}">
                <a16:creationId xmlns:a16="http://schemas.microsoft.com/office/drawing/2014/main" id="{2D1A37FE-0197-41EB-93B0-58886727742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47D4F2A-FF3F-4D76-897B-B2071BBC9AF3}" type="slidenum">
              <a:rPr lang="en-IN" smtClean="0"/>
              <a:t>‹#›</a:t>
            </a:fld>
            <a:endParaRPr lang="en-IN"/>
          </a:p>
        </p:txBody>
      </p:sp>
    </p:spTree>
    <p:extLst>
      <p:ext uri="{BB962C8B-B14F-4D97-AF65-F5344CB8AC3E}">
        <p14:creationId xmlns:p14="http://schemas.microsoft.com/office/powerpoint/2010/main" val="291993608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8.wmf"/><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wm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5.gi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3E9BE2-8210-4D49-9381-A88CEE440033}"/>
              </a:ext>
            </a:extLst>
          </p:cNvPr>
          <p:cNvSpPr>
            <a:spLocks noGrp="1"/>
          </p:cNvSpPr>
          <p:nvPr>
            <p:ph type="ctrTitle"/>
          </p:nvPr>
        </p:nvSpPr>
        <p:spPr>
          <a:xfrm>
            <a:off x="942680" y="3279637"/>
            <a:ext cx="10737130" cy="2387600"/>
          </a:xfrm>
        </p:spPr>
        <p:txBody>
          <a:bodyPr>
            <a:noAutofit/>
          </a:bodyPr>
          <a:lstStyle/>
          <a:p>
            <a:pPr algn="l"/>
            <a:r>
              <a:rPr lang="en-IN" sz="4000" b="1" dirty="0"/>
              <a:t>Subject Code: SCS1205</a:t>
            </a:r>
            <a:br>
              <a:rPr lang="en-IN" sz="4000" b="1" dirty="0"/>
            </a:br>
            <a:r>
              <a:rPr lang="en-IN" sz="4000" b="1" dirty="0"/>
              <a:t>Subject Name: Object Oriented Analysis and Design   </a:t>
            </a:r>
            <a:br>
              <a:rPr lang="en-IN" sz="4400" b="1" dirty="0"/>
            </a:br>
            <a:br>
              <a:rPr lang="en-IN" sz="4400" dirty="0"/>
            </a:br>
            <a:r>
              <a:rPr lang="en-IN" sz="4000" b="1" dirty="0"/>
              <a:t>Faculty Name: </a:t>
            </a:r>
            <a:r>
              <a:rPr lang="en-IN" sz="4000" b="1" dirty="0" err="1"/>
              <a:t>Dr.</a:t>
            </a:r>
            <a:r>
              <a:rPr lang="en-IN" sz="4000" b="1" dirty="0"/>
              <a:t> R. M. Gomathi/</a:t>
            </a:r>
            <a:r>
              <a:rPr lang="en-IN" sz="4000" b="1" dirty="0" err="1"/>
              <a:t>Dr.</a:t>
            </a:r>
            <a:r>
              <a:rPr lang="en-IN" sz="4000" b="1" dirty="0"/>
              <a:t> </a:t>
            </a:r>
            <a:r>
              <a:rPr lang="en-IN" sz="4000" b="1" dirty="0" err="1"/>
              <a:t>Jeberson</a:t>
            </a:r>
            <a:br>
              <a:rPr lang="en-IN" sz="4000" b="1" dirty="0"/>
            </a:br>
            <a:endParaRPr lang="en-IN" sz="4000" dirty="0"/>
          </a:p>
        </p:txBody>
      </p:sp>
      <p:pic>
        <p:nvPicPr>
          <p:cNvPr id="7" name="Picture 6">
            <a:extLst>
              <a:ext uri="{FF2B5EF4-FFF2-40B4-BE49-F238E27FC236}">
                <a16:creationId xmlns:a16="http://schemas.microsoft.com/office/drawing/2014/main" id="{105608CE-47A8-4D52-86DE-E70FB4C91E3F}"/>
              </a:ext>
            </a:extLst>
          </p:cNvPr>
          <p:cNvPicPr>
            <a:picLocks noChangeAspect="1"/>
          </p:cNvPicPr>
          <p:nvPr/>
        </p:nvPicPr>
        <p:blipFill>
          <a:blip r:embed="rId2"/>
          <a:stretch>
            <a:fillRect/>
          </a:stretch>
        </p:blipFill>
        <p:spPr>
          <a:xfrm>
            <a:off x="9053007" y="0"/>
            <a:ext cx="1386776" cy="1400175"/>
          </a:xfrm>
          <a:prstGeom prst="rect">
            <a:avLst/>
          </a:prstGeom>
        </p:spPr>
      </p:pic>
      <p:sp>
        <p:nvSpPr>
          <p:cNvPr id="4" name="Footer Placeholder 3">
            <a:extLst>
              <a:ext uri="{FF2B5EF4-FFF2-40B4-BE49-F238E27FC236}">
                <a16:creationId xmlns:a16="http://schemas.microsoft.com/office/drawing/2014/main" id="{B8B802E4-EA85-4FBF-A57B-EC6A312FB64F}"/>
              </a:ext>
            </a:extLst>
          </p:cNvPr>
          <p:cNvSpPr>
            <a:spLocks noGrp="1"/>
          </p:cNvSpPr>
          <p:nvPr>
            <p:ph type="ftr" sz="quarter" idx="11"/>
          </p:nvPr>
        </p:nvSpPr>
        <p:spPr>
          <a:xfrm>
            <a:off x="4038599" y="6356350"/>
            <a:ext cx="5708715" cy="365125"/>
          </a:xfrm>
        </p:spPr>
        <p:txBody>
          <a:bodyPr/>
          <a:lstStyle/>
          <a:p>
            <a:r>
              <a:rPr lang="en-US"/>
              <a:t>SCS1205 OOAD - Unit 1 An Overview of System Development</a:t>
            </a:r>
            <a:endParaRPr lang="en-IN" dirty="0"/>
          </a:p>
        </p:txBody>
      </p:sp>
      <p:sp>
        <p:nvSpPr>
          <p:cNvPr id="5" name="Slide Number Placeholder 4">
            <a:extLst>
              <a:ext uri="{FF2B5EF4-FFF2-40B4-BE49-F238E27FC236}">
                <a16:creationId xmlns:a16="http://schemas.microsoft.com/office/drawing/2014/main" id="{7A228736-6524-407B-854D-5BBAACB9AA6D}"/>
              </a:ext>
            </a:extLst>
          </p:cNvPr>
          <p:cNvSpPr>
            <a:spLocks noGrp="1"/>
          </p:cNvSpPr>
          <p:nvPr>
            <p:ph type="sldNum" sz="quarter" idx="12"/>
          </p:nvPr>
        </p:nvSpPr>
        <p:spPr/>
        <p:txBody>
          <a:bodyPr/>
          <a:lstStyle/>
          <a:p>
            <a:fld id="{C47D4F2A-FF3F-4D76-897B-B2071BBC9AF3}" type="slidenum">
              <a:rPr lang="en-IN" smtClean="0"/>
              <a:t>1</a:t>
            </a:fld>
            <a:endParaRPr lang="en-IN"/>
          </a:p>
        </p:txBody>
      </p:sp>
    </p:spTree>
    <p:extLst>
      <p:ext uri="{BB962C8B-B14F-4D97-AF65-F5344CB8AC3E}">
        <p14:creationId xmlns:p14="http://schemas.microsoft.com/office/powerpoint/2010/main" val="28049407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0BCEF-7B0C-40B3-AA8C-A0BE37BE1DDA}"/>
              </a:ext>
            </a:extLst>
          </p:cNvPr>
          <p:cNvSpPr>
            <a:spLocks noGrp="1"/>
          </p:cNvSpPr>
          <p:nvPr>
            <p:ph type="title"/>
          </p:nvPr>
        </p:nvSpPr>
        <p:spPr>
          <a:xfrm>
            <a:off x="838200" y="796630"/>
            <a:ext cx="10515600" cy="430147"/>
          </a:xfrm>
        </p:spPr>
        <p:txBody>
          <a:bodyPr>
            <a:normAutofit fontScale="90000"/>
          </a:bodyPr>
          <a:lstStyle/>
          <a:p>
            <a:pPr algn="ctr"/>
            <a:r>
              <a:rPr lang="en-IN" dirty="0"/>
              <a:t>Understanding OO Development</a:t>
            </a:r>
          </a:p>
        </p:txBody>
      </p:sp>
      <p:sp>
        <p:nvSpPr>
          <p:cNvPr id="3" name="Text Placeholder 2">
            <a:extLst>
              <a:ext uri="{FF2B5EF4-FFF2-40B4-BE49-F238E27FC236}">
                <a16:creationId xmlns:a16="http://schemas.microsoft.com/office/drawing/2014/main" id="{1C6504D4-D960-4610-85D2-45C80C793853}"/>
              </a:ext>
            </a:extLst>
          </p:cNvPr>
          <p:cNvSpPr>
            <a:spLocks noGrp="1"/>
          </p:cNvSpPr>
          <p:nvPr>
            <p:ph type="body" idx="1"/>
          </p:nvPr>
        </p:nvSpPr>
        <p:spPr>
          <a:xfrm>
            <a:off x="756436" y="1604250"/>
            <a:ext cx="10904521" cy="1500187"/>
          </a:xfrm>
        </p:spPr>
        <p:txBody>
          <a:bodyPr>
            <a:noAutofit/>
          </a:bodyPr>
          <a:lstStyle/>
          <a:p>
            <a:pPr marL="342900" indent="-342900">
              <a:buFont typeface="Arial" panose="020B0604020202020204" pitchFamily="34" charset="0"/>
              <a:buChar char="•"/>
            </a:pPr>
            <a:r>
              <a:rPr lang="en-IN" sz="3000" dirty="0">
                <a:solidFill>
                  <a:schemeClr val="tx1"/>
                </a:solidFill>
              </a:rPr>
              <a:t>OO Approach</a:t>
            </a:r>
          </a:p>
          <a:p>
            <a:pPr algn="just"/>
            <a:r>
              <a:rPr lang="en-IN" sz="3000" dirty="0">
                <a:solidFill>
                  <a:schemeClr val="tx1"/>
                </a:solidFill>
              </a:rPr>
              <a:t>	- System is defined as collection of OBJECTS that work together to accomplish task</a:t>
            </a:r>
          </a:p>
          <a:p>
            <a:pPr algn="just"/>
            <a:r>
              <a:rPr lang="en-IN" sz="3000" dirty="0">
                <a:solidFill>
                  <a:schemeClr val="tx1"/>
                </a:solidFill>
              </a:rPr>
              <a:t>	- Each object maintains its own data</a:t>
            </a:r>
          </a:p>
          <a:p>
            <a:pPr algn="just"/>
            <a:r>
              <a:rPr lang="en-IN" sz="3000" dirty="0">
                <a:solidFill>
                  <a:schemeClr val="tx1"/>
                </a:solidFill>
              </a:rPr>
              <a:t>	- Objects carry out actions when asked</a:t>
            </a:r>
          </a:p>
          <a:p>
            <a:pPr marL="342900" indent="-342900" algn="just">
              <a:buFont typeface="Arial" panose="020B0604020202020204" pitchFamily="34" charset="0"/>
              <a:buChar char="•"/>
            </a:pPr>
            <a:r>
              <a:rPr lang="en-IN" sz="3000" dirty="0">
                <a:solidFill>
                  <a:schemeClr val="tx1"/>
                </a:solidFill>
              </a:rPr>
              <a:t>Procedural Approach</a:t>
            </a:r>
          </a:p>
          <a:p>
            <a:pPr algn="just"/>
            <a:r>
              <a:rPr lang="en-IN" sz="3000" dirty="0">
                <a:solidFill>
                  <a:schemeClr val="tx1"/>
                </a:solidFill>
              </a:rPr>
              <a:t>	- System is defined as a set of PROCEDURES that interact  with data</a:t>
            </a:r>
          </a:p>
          <a:p>
            <a:pPr algn="just"/>
            <a:r>
              <a:rPr lang="en-IN" sz="3000" dirty="0">
                <a:solidFill>
                  <a:schemeClr val="tx1"/>
                </a:solidFill>
              </a:rPr>
              <a:t>	- Data is maintained separately from procedures</a:t>
            </a:r>
          </a:p>
        </p:txBody>
      </p:sp>
      <p:sp>
        <p:nvSpPr>
          <p:cNvPr id="5" name="Footer Placeholder 4">
            <a:extLst>
              <a:ext uri="{FF2B5EF4-FFF2-40B4-BE49-F238E27FC236}">
                <a16:creationId xmlns:a16="http://schemas.microsoft.com/office/drawing/2014/main" id="{FFBBE045-C792-439B-9F7A-2DC6DED3391E}"/>
              </a:ext>
            </a:extLst>
          </p:cNvPr>
          <p:cNvSpPr>
            <a:spLocks noGrp="1"/>
          </p:cNvSpPr>
          <p:nvPr>
            <p:ph type="ftr" sz="quarter" idx="11"/>
          </p:nvPr>
        </p:nvSpPr>
        <p:spPr/>
        <p:txBody>
          <a:bodyPr/>
          <a:lstStyle/>
          <a:p>
            <a:r>
              <a:rPr lang="en-US" dirty="0"/>
              <a:t>SCS1205 OOAD - Unit 1 An Overview of System Development</a:t>
            </a:r>
            <a:endParaRPr lang="en-IN" dirty="0"/>
          </a:p>
        </p:txBody>
      </p:sp>
      <p:sp>
        <p:nvSpPr>
          <p:cNvPr id="6" name="Slide Number Placeholder 5">
            <a:extLst>
              <a:ext uri="{FF2B5EF4-FFF2-40B4-BE49-F238E27FC236}">
                <a16:creationId xmlns:a16="http://schemas.microsoft.com/office/drawing/2014/main" id="{D1FFEEDA-0F9D-49FF-A894-64295E819D40}"/>
              </a:ext>
            </a:extLst>
          </p:cNvPr>
          <p:cNvSpPr>
            <a:spLocks noGrp="1"/>
          </p:cNvSpPr>
          <p:nvPr>
            <p:ph type="sldNum" sz="quarter" idx="12"/>
          </p:nvPr>
        </p:nvSpPr>
        <p:spPr/>
        <p:txBody>
          <a:bodyPr/>
          <a:lstStyle/>
          <a:p>
            <a:fld id="{C47D4F2A-FF3F-4D76-897B-B2071BBC9AF3}" type="slidenum">
              <a:rPr lang="en-IN" smtClean="0"/>
              <a:t>10</a:t>
            </a:fld>
            <a:endParaRPr lang="en-IN"/>
          </a:p>
        </p:txBody>
      </p:sp>
    </p:spTree>
    <p:extLst>
      <p:ext uri="{BB962C8B-B14F-4D97-AF65-F5344CB8AC3E}">
        <p14:creationId xmlns:p14="http://schemas.microsoft.com/office/powerpoint/2010/main" val="7626114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B64A377-6E43-46DD-A83E-51C3FA9CF337}"/>
              </a:ext>
            </a:extLst>
          </p:cNvPr>
          <p:cNvSpPr>
            <a:spLocks noGrp="1"/>
          </p:cNvSpPr>
          <p:nvPr>
            <p:ph type="ftr" sz="quarter" idx="11"/>
          </p:nvPr>
        </p:nvSpPr>
        <p:spPr/>
        <p:txBody>
          <a:bodyPr/>
          <a:lstStyle/>
          <a:p>
            <a:r>
              <a:rPr lang="en-US" dirty="0"/>
              <a:t>SCS1205 OOAD - Unit 1 An Overview of System Development</a:t>
            </a:r>
            <a:endParaRPr lang="en-IN" dirty="0"/>
          </a:p>
        </p:txBody>
      </p:sp>
      <p:sp>
        <p:nvSpPr>
          <p:cNvPr id="3" name="Slide Number Placeholder 2">
            <a:extLst>
              <a:ext uri="{FF2B5EF4-FFF2-40B4-BE49-F238E27FC236}">
                <a16:creationId xmlns:a16="http://schemas.microsoft.com/office/drawing/2014/main" id="{22594A5D-A25C-46EB-9321-461CF475055C}"/>
              </a:ext>
            </a:extLst>
          </p:cNvPr>
          <p:cNvSpPr>
            <a:spLocks noGrp="1"/>
          </p:cNvSpPr>
          <p:nvPr>
            <p:ph type="sldNum" sz="quarter" idx="12"/>
          </p:nvPr>
        </p:nvSpPr>
        <p:spPr/>
        <p:txBody>
          <a:bodyPr/>
          <a:lstStyle/>
          <a:p>
            <a:fld id="{C47D4F2A-FF3F-4D76-897B-B2071BBC9AF3}" type="slidenum">
              <a:rPr lang="en-IN" smtClean="0"/>
              <a:t>11</a:t>
            </a:fld>
            <a:endParaRPr lang="en-IN"/>
          </a:p>
        </p:txBody>
      </p:sp>
      <p:pic>
        <p:nvPicPr>
          <p:cNvPr id="5" name="Picture 4">
            <a:extLst>
              <a:ext uri="{FF2B5EF4-FFF2-40B4-BE49-F238E27FC236}">
                <a16:creationId xmlns:a16="http://schemas.microsoft.com/office/drawing/2014/main" id="{8ECF4DDE-11CE-43F1-816E-1F995C199908}"/>
              </a:ext>
            </a:extLst>
          </p:cNvPr>
          <p:cNvPicPr>
            <a:picLocks noChangeAspect="1"/>
          </p:cNvPicPr>
          <p:nvPr/>
        </p:nvPicPr>
        <p:blipFill>
          <a:blip r:embed="rId2"/>
          <a:stretch>
            <a:fillRect/>
          </a:stretch>
        </p:blipFill>
        <p:spPr>
          <a:xfrm>
            <a:off x="1775969" y="373291"/>
            <a:ext cx="9093135" cy="5644397"/>
          </a:xfrm>
          <a:prstGeom prst="rect">
            <a:avLst/>
          </a:prstGeom>
        </p:spPr>
      </p:pic>
    </p:spTree>
    <p:extLst>
      <p:ext uri="{BB962C8B-B14F-4D97-AF65-F5344CB8AC3E}">
        <p14:creationId xmlns:p14="http://schemas.microsoft.com/office/powerpoint/2010/main" val="40301995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8782D13D-255E-41EF-800D-06D04B614353}"/>
              </a:ext>
            </a:extLst>
          </p:cNvPr>
          <p:cNvSpPr>
            <a:spLocks noGrp="1"/>
          </p:cNvSpPr>
          <p:nvPr>
            <p:ph type="ftr" sz="quarter" idx="11"/>
          </p:nvPr>
        </p:nvSpPr>
        <p:spPr>
          <a:xfrm>
            <a:off x="4038600" y="6443874"/>
            <a:ext cx="5095973" cy="365125"/>
          </a:xfrm>
        </p:spPr>
        <p:txBody>
          <a:bodyPr/>
          <a:lstStyle/>
          <a:p>
            <a:r>
              <a:rPr lang="en-US" dirty="0"/>
              <a:t>SCS1205 OOAD - Unit 1 An Overview of System Development</a:t>
            </a:r>
            <a:endParaRPr lang="en-IN" dirty="0"/>
          </a:p>
        </p:txBody>
      </p:sp>
      <p:sp>
        <p:nvSpPr>
          <p:cNvPr id="3" name="Slide Number Placeholder 2">
            <a:extLst>
              <a:ext uri="{FF2B5EF4-FFF2-40B4-BE49-F238E27FC236}">
                <a16:creationId xmlns:a16="http://schemas.microsoft.com/office/drawing/2014/main" id="{D636BD97-27AB-426D-A376-8329E0DF0B35}"/>
              </a:ext>
            </a:extLst>
          </p:cNvPr>
          <p:cNvSpPr>
            <a:spLocks noGrp="1"/>
          </p:cNvSpPr>
          <p:nvPr>
            <p:ph type="sldNum" sz="quarter" idx="12"/>
          </p:nvPr>
        </p:nvSpPr>
        <p:spPr/>
        <p:txBody>
          <a:bodyPr/>
          <a:lstStyle/>
          <a:p>
            <a:fld id="{C47D4F2A-FF3F-4D76-897B-B2071BBC9AF3}" type="slidenum">
              <a:rPr lang="en-IN" smtClean="0"/>
              <a:t>12</a:t>
            </a:fld>
            <a:endParaRPr lang="en-IN"/>
          </a:p>
        </p:txBody>
      </p:sp>
      <p:sp>
        <p:nvSpPr>
          <p:cNvPr id="5" name="TextBox 4">
            <a:extLst>
              <a:ext uri="{FF2B5EF4-FFF2-40B4-BE49-F238E27FC236}">
                <a16:creationId xmlns:a16="http://schemas.microsoft.com/office/drawing/2014/main" id="{197CBC51-5F9A-481C-B854-05CF2811C8BF}"/>
              </a:ext>
            </a:extLst>
          </p:cNvPr>
          <p:cNvSpPr txBox="1"/>
          <p:nvPr/>
        </p:nvSpPr>
        <p:spPr>
          <a:xfrm>
            <a:off x="991386" y="218125"/>
            <a:ext cx="6094428" cy="584775"/>
          </a:xfrm>
          <a:prstGeom prst="rect">
            <a:avLst/>
          </a:prstGeom>
          <a:noFill/>
        </p:spPr>
        <p:txBody>
          <a:bodyPr wrap="square">
            <a:spAutoFit/>
          </a:bodyPr>
          <a:lstStyle/>
          <a:p>
            <a:r>
              <a:rPr lang="en-US" altLang="en-US" sz="3200" b="1" dirty="0"/>
              <a:t>Why Object-Oriented?</a:t>
            </a:r>
            <a:endParaRPr lang="en-IN" sz="3200" dirty="0"/>
          </a:p>
        </p:txBody>
      </p:sp>
      <p:sp>
        <p:nvSpPr>
          <p:cNvPr id="7" name="TextBox 6">
            <a:extLst>
              <a:ext uri="{FF2B5EF4-FFF2-40B4-BE49-F238E27FC236}">
                <a16:creationId xmlns:a16="http://schemas.microsoft.com/office/drawing/2014/main" id="{FCD569DD-D675-4416-9823-6DF56D9029E2}"/>
              </a:ext>
            </a:extLst>
          </p:cNvPr>
          <p:cNvSpPr txBox="1"/>
          <p:nvPr/>
        </p:nvSpPr>
        <p:spPr>
          <a:xfrm>
            <a:off x="1456441" y="890424"/>
            <a:ext cx="9808589" cy="3139321"/>
          </a:xfrm>
          <a:prstGeom prst="rect">
            <a:avLst/>
          </a:prstGeom>
          <a:noFill/>
        </p:spPr>
        <p:txBody>
          <a:bodyPr wrap="square">
            <a:spAutoFit/>
          </a:bodyPr>
          <a:lstStyle/>
          <a:p>
            <a:pPr algn="just"/>
            <a:r>
              <a:rPr lang="en-US" altLang="en-US" dirty="0"/>
              <a:t>“The "software crises" came about when people realized the major problems in software development were caused by </a:t>
            </a:r>
            <a:r>
              <a:rPr lang="en-US" altLang="en-US" b="1" dirty="0"/>
              <a:t>communication</a:t>
            </a:r>
            <a:r>
              <a:rPr lang="en-US" altLang="en-US" dirty="0"/>
              <a:t> difficulties and the management of </a:t>
            </a:r>
            <a:r>
              <a:rPr lang="en-US" altLang="en-US" b="1" dirty="0"/>
              <a:t>complexity”</a:t>
            </a:r>
          </a:p>
          <a:p>
            <a:pPr algn="just"/>
            <a:endParaRPr lang="en-US" b="1" dirty="0"/>
          </a:p>
          <a:p>
            <a:pPr algn="just">
              <a:spcBef>
                <a:spcPct val="0"/>
              </a:spcBef>
            </a:pPr>
            <a:r>
              <a:rPr lang="en-US" altLang="en-US" b="1" dirty="0">
                <a:solidFill>
                  <a:srgbClr val="FF0000"/>
                </a:solidFill>
              </a:rPr>
              <a:t>What kind of language can alleviate difficulties with communication &amp; complexity hopefully well?</a:t>
            </a:r>
          </a:p>
          <a:p>
            <a:pPr algn="just">
              <a:spcBef>
                <a:spcPct val="0"/>
              </a:spcBef>
            </a:pPr>
            <a:endParaRPr lang="en-US" altLang="en-US" b="1" dirty="0">
              <a:solidFill>
                <a:srgbClr val="FF0000"/>
              </a:solidFill>
            </a:endParaRPr>
          </a:p>
          <a:p>
            <a:pPr algn="just">
              <a:lnSpc>
                <a:spcPct val="80000"/>
              </a:lnSpc>
            </a:pPr>
            <a:r>
              <a:rPr lang="en-US" altLang="en-US" dirty="0"/>
              <a:t>Communication &amp; complexity about the problem and the solution, all expressed in terms of </a:t>
            </a:r>
            <a:r>
              <a:rPr lang="en-US" altLang="en-US" b="1" dirty="0">
                <a:solidFill>
                  <a:srgbClr val="0000FF"/>
                </a:solidFill>
              </a:rPr>
              <a:t>concepts</a:t>
            </a:r>
            <a:r>
              <a:rPr lang="en-US" altLang="en-US" dirty="0"/>
              <a:t> in a language!</a:t>
            </a:r>
          </a:p>
          <a:p>
            <a:pPr algn="just">
              <a:lnSpc>
                <a:spcPct val="80000"/>
              </a:lnSpc>
            </a:pPr>
            <a:endParaRPr lang="en-US" altLang="en-US" dirty="0"/>
          </a:p>
          <a:p>
            <a:pPr algn="just">
              <a:lnSpc>
                <a:spcPct val="80000"/>
              </a:lnSpc>
            </a:pPr>
            <a:r>
              <a:rPr lang="en-US" altLang="en-US" dirty="0"/>
              <a:t>But then, </a:t>
            </a:r>
            <a:r>
              <a:rPr lang="en-US" altLang="en-US" b="1" dirty="0"/>
              <a:t>What is CONCEPT? </a:t>
            </a:r>
          </a:p>
          <a:p>
            <a:pPr algn="just">
              <a:lnSpc>
                <a:spcPct val="80000"/>
              </a:lnSpc>
            </a:pPr>
            <a:r>
              <a:rPr lang="en-US" altLang="en-US" dirty="0"/>
              <a:t>Consider Human Growth &amp; Concept Formation</a:t>
            </a:r>
          </a:p>
          <a:p>
            <a:pPr algn="just">
              <a:spcBef>
                <a:spcPct val="0"/>
              </a:spcBef>
            </a:pPr>
            <a:endParaRPr lang="en-US" altLang="en-US" b="1" dirty="0">
              <a:solidFill>
                <a:srgbClr val="FF0000"/>
              </a:solidFill>
            </a:endParaRPr>
          </a:p>
          <a:p>
            <a:pPr algn="just"/>
            <a:endParaRPr lang="en-IN" dirty="0"/>
          </a:p>
        </p:txBody>
      </p:sp>
      <p:graphicFrame>
        <p:nvGraphicFramePr>
          <p:cNvPr id="8" name="Group 24">
            <a:extLst>
              <a:ext uri="{FF2B5EF4-FFF2-40B4-BE49-F238E27FC236}">
                <a16:creationId xmlns:a16="http://schemas.microsoft.com/office/drawing/2014/main" id="{8726C1F1-1081-4186-B8F5-45107CCC87E7}"/>
              </a:ext>
            </a:extLst>
          </p:cNvPr>
          <p:cNvGraphicFramePr>
            <a:graphicFrameLocks noGrp="1"/>
          </p:cNvGraphicFramePr>
          <p:nvPr>
            <p:extLst>
              <p:ext uri="{D42A27DB-BD31-4B8C-83A1-F6EECF244321}">
                <p14:modId xmlns:p14="http://schemas.microsoft.com/office/powerpoint/2010/main" val="2663093890"/>
              </p:ext>
            </p:extLst>
          </p:nvPr>
        </p:nvGraphicFramePr>
        <p:xfrm>
          <a:off x="2829709" y="3544478"/>
          <a:ext cx="7426652" cy="2724348"/>
        </p:xfrm>
        <a:graphic>
          <a:graphicData uri="http://schemas.openxmlformats.org/drawingml/2006/table">
            <a:tbl>
              <a:tblPr/>
              <a:tblGrid>
                <a:gridCol w="3713326">
                  <a:extLst>
                    <a:ext uri="{9D8B030D-6E8A-4147-A177-3AD203B41FA5}">
                      <a16:colId xmlns:a16="http://schemas.microsoft.com/office/drawing/2014/main" val="2192483103"/>
                    </a:ext>
                  </a:extLst>
                </a:gridCol>
                <a:gridCol w="3713326">
                  <a:extLst>
                    <a:ext uri="{9D8B030D-6E8A-4147-A177-3AD203B41FA5}">
                      <a16:colId xmlns:a16="http://schemas.microsoft.com/office/drawing/2014/main" val="3738091983"/>
                    </a:ext>
                  </a:extLst>
                </a:gridCol>
              </a:tblGrid>
              <a:tr h="305503">
                <a:tc>
                  <a:txBody>
                    <a:bodyPr/>
                    <a:lstStyle>
                      <a:lvl1pPr>
                        <a:spcBef>
                          <a:spcPct val="20000"/>
                        </a:spcBef>
                        <a:buClr>
                          <a:schemeClr val="hlink"/>
                        </a:buClr>
                        <a:buSzPct val="80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1"/>
                        </a:buClr>
                        <a:buSzPct val="7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hlink"/>
                        </a:buClr>
                        <a:buSzPct val="6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SzPct val="40000"/>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SzPct val="40000"/>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SzPct val="40000"/>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SzPct val="40000"/>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SzPct val="4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None/>
                        <a:tabLst/>
                      </a:pPr>
                      <a:r>
                        <a:rPr kumimoji="0" lang="en-US" altLang="en-US" sz="1200" b="1" i="0" u="none" strike="noStrike" cap="none" normalizeH="0" baseline="0" dirty="0">
                          <a:ln>
                            <a:noFill/>
                          </a:ln>
                          <a:solidFill>
                            <a:schemeClr val="tx1"/>
                          </a:solidFill>
                          <a:effectLst/>
                          <a:latin typeface="Arial" panose="020B0604020202020204" pitchFamily="34" charset="0"/>
                        </a:rPr>
                        <a:t>Stage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80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1"/>
                        </a:buClr>
                        <a:buSzPct val="7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hlink"/>
                        </a:buClr>
                        <a:buSzPct val="6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SzPct val="40000"/>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SzPct val="40000"/>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SzPct val="40000"/>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SzPct val="40000"/>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SzPct val="4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None/>
                        <a:tabLst/>
                      </a:pPr>
                      <a:r>
                        <a:rPr kumimoji="0" lang="en-US" altLang="en-US" sz="1200" b="1" i="0" u="none" strike="noStrike" cap="none" normalizeH="0" baseline="0" dirty="0">
                          <a:ln>
                            <a:noFill/>
                          </a:ln>
                          <a:solidFill>
                            <a:schemeClr val="tx1"/>
                          </a:solidFill>
                          <a:effectLst/>
                          <a:latin typeface="Arial" panose="020B0604020202020204" pitchFamily="34" charset="0"/>
                        </a:rPr>
                        <a:t>Concepts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584585608"/>
                  </a:ext>
                </a:extLst>
              </a:tr>
              <a:tr h="305503">
                <a:tc>
                  <a:txBody>
                    <a:bodyPr/>
                    <a:lstStyle>
                      <a:lvl1pPr>
                        <a:spcBef>
                          <a:spcPct val="20000"/>
                        </a:spcBef>
                        <a:buClr>
                          <a:schemeClr val="hlink"/>
                        </a:buClr>
                        <a:buSzPct val="80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1"/>
                        </a:buClr>
                        <a:buSzPct val="7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hlink"/>
                        </a:buClr>
                        <a:buSzPct val="6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SzPct val="40000"/>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SzPct val="40000"/>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SzPct val="40000"/>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SzPct val="40000"/>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SzPct val="4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None/>
                        <a:tabLst/>
                      </a:pPr>
                      <a:r>
                        <a:rPr kumimoji="0" lang="en-US" altLang="en-US" sz="1200" b="0" i="1" u="none" strike="noStrike" cap="none" normalizeH="0" baseline="0" dirty="0">
                          <a:ln>
                            <a:noFill/>
                          </a:ln>
                          <a:solidFill>
                            <a:schemeClr val="tx1"/>
                          </a:solidFill>
                          <a:effectLst/>
                          <a:latin typeface="Arial" panose="020B0604020202020204" pitchFamily="34" charset="0"/>
                        </a:rPr>
                        <a:t>infant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80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1"/>
                        </a:buClr>
                        <a:buSzPct val="7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hlink"/>
                        </a:buClr>
                        <a:buSzPct val="6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SzPct val="40000"/>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SzPct val="40000"/>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SzPct val="40000"/>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SzPct val="40000"/>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SzPct val="4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None/>
                        <a:tabLst/>
                      </a:pPr>
                      <a:r>
                        <a:rPr kumimoji="0" lang="en-US" altLang="en-US" sz="1200" b="0" i="1" u="none" strike="noStrike" cap="none" normalizeH="0" baseline="0" dirty="0">
                          <a:ln>
                            <a:noFill/>
                          </a:ln>
                          <a:solidFill>
                            <a:schemeClr val="tx1"/>
                          </a:solidFill>
                          <a:effectLst/>
                          <a:latin typeface="Arial" panose="020B0604020202020204" pitchFamily="34" charset="0"/>
                        </a:rPr>
                        <a:t>the world is a buzzing confusion</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044700759"/>
                  </a:ext>
                </a:extLst>
              </a:tr>
              <a:tr h="585647">
                <a:tc>
                  <a:txBody>
                    <a:bodyPr/>
                    <a:lstStyle>
                      <a:lvl1pPr>
                        <a:spcBef>
                          <a:spcPct val="20000"/>
                        </a:spcBef>
                        <a:buClr>
                          <a:schemeClr val="hlink"/>
                        </a:buClr>
                        <a:buSzPct val="80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1"/>
                        </a:buClr>
                        <a:buSzPct val="7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hlink"/>
                        </a:buClr>
                        <a:buSzPct val="6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SzPct val="40000"/>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SzPct val="40000"/>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SzPct val="40000"/>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SzPct val="40000"/>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SzPct val="4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None/>
                        <a:tabLst/>
                      </a:pPr>
                      <a:r>
                        <a:rPr kumimoji="0" lang="en-US" altLang="en-US" sz="1200" b="0" i="1" u="none" strike="noStrike" cap="none" normalizeH="0" baseline="0" dirty="0">
                          <a:ln>
                            <a:noFill/>
                          </a:ln>
                          <a:solidFill>
                            <a:schemeClr val="tx1"/>
                          </a:solidFill>
                          <a:effectLst/>
                          <a:latin typeface="Arial" panose="020B0604020202020204" pitchFamily="34" charset="0"/>
                        </a:rPr>
                        <a:t>very young age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80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1"/>
                        </a:buClr>
                        <a:buSzPct val="7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hlink"/>
                        </a:buClr>
                        <a:buSzPct val="6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SzPct val="40000"/>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SzPct val="40000"/>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SzPct val="40000"/>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SzPct val="40000"/>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SzPct val="4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None/>
                        <a:tabLst/>
                      </a:pPr>
                      <a:r>
                        <a:rPr kumimoji="0" lang="en-US" altLang="en-US" sz="1200" b="0" i="1" u="none" strike="noStrike" cap="none" normalizeH="0" baseline="0" dirty="0">
                          <a:ln>
                            <a:noFill/>
                          </a:ln>
                          <a:solidFill>
                            <a:schemeClr val="tx1"/>
                          </a:solidFill>
                          <a:effectLst/>
                          <a:latin typeface="Arial" panose="020B0604020202020204" pitchFamily="34" charset="0"/>
                        </a:rPr>
                        <a:t>"blue" "sky“ (individual concepts)</a:t>
                      </a:r>
                    </a:p>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None/>
                        <a:tabLst/>
                      </a:pPr>
                      <a:r>
                        <a:rPr kumimoji="0" lang="en-US" altLang="en-US" sz="1200" b="0" i="1" u="none" strike="noStrike" cap="none" normalizeH="0" baseline="0" dirty="0">
                          <a:ln>
                            <a:noFill/>
                          </a:ln>
                          <a:solidFill>
                            <a:schemeClr val="tx1"/>
                          </a:solidFill>
                          <a:effectLst/>
                          <a:latin typeface="Arial" panose="020B0604020202020204" pitchFamily="34" charset="0"/>
                        </a:rPr>
                        <a:t>"blue sky“   (more complex concept)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34875903"/>
                  </a:ext>
                </a:extLst>
              </a:tr>
              <a:tr h="1527695">
                <a:tc>
                  <a:txBody>
                    <a:bodyPr/>
                    <a:lstStyle>
                      <a:lvl1pPr>
                        <a:spcBef>
                          <a:spcPct val="20000"/>
                        </a:spcBef>
                        <a:buClr>
                          <a:schemeClr val="hlink"/>
                        </a:buClr>
                        <a:buSzPct val="80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1"/>
                        </a:buClr>
                        <a:buSzPct val="7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hlink"/>
                        </a:buClr>
                        <a:buSzPct val="6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SzPct val="40000"/>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SzPct val="40000"/>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SzPct val="40000"/>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SzPct val="40000"/>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SzPct val="4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None/>
                        <a:tabLst/>
                      </a:pPr>
                      <a:r>
                        <a:rPr kumimoji="0" lang="en-US" altLang="en-US" sz="1200" b="0" i="1" u="none" strike="noStrike" cap="none" normalizeH="0" baseline="0" dirty="0">
                          <a:ln>
                            <a:noFill/>
                          </a:ln>
                          <a:solidFill>
                            <a:schemeClr val="tx1"/>
                          </a:solidFill>
                          <a:effectLst/>
                          <a:latin typeface="Arial" panose="020B0604020202020204" pitchFamily="34" charset="0"/>
                        </a:rPr>
                        <a:t>getting older</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80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1"/>
                        </a:buClr>
                        <a:buSzPct val="7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hlink"/>
                        </a:buClr>
                        <a:buSzPct val="6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SzPct val="40000"/>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SzPct val="40000"/>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SzPct val="40000"/>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SzPct val="40000"/>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SzPct val="40000"/>
                        <a:buFont typeface="Wingdings" panose="05000000000000000000" pitchFamily="2" charset="2"/>
                        <a:defRPr>
                          <a:solidFill>
                            <a:schemeClr val="tx1"/>
                          </a:solidFill>
                          <a:latin typeface="Arial" panose="020B0604020202020204" pitchFamily="34" charset="0"/>
                        </a:defRPr>
                      </a:lvl9pPr>
                    </a:lstStyle>
                    <a:p>
                      <a:pPr marL="0" marR="0" lvl="0" indent="0" algn="just"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None/>
                        <a:tabLst/>
                      </a:pPr>
                      <a:r>
                        <a:rPr kumimoji="0" lang="en-US" altLang="en-US" sz="1200" b="0" i="1" u="none" strike="noStrike" cap="none" normalizeH="0" baseline="0" dirty="0">
                          <a:ln>
                            <a:noFill/>
                          </a:ln>
                          <a:solidFill>
                            <a:schemeClr val="tx1"/>
                          </a:solidFill>
                          <a:effectLst/>
                          <a:latin typeface="Arial" panose="020B0604020202020204" pitchFamily="34" charset="0"/>
                        </a:rPr>
                        <a:t>-&gt; increased meaning, precision, subtlety, ...</a:t>
                      </a:r>
                    </a:p>
                    <a:p>
                      <a:pPr marL="0" marR="0" lvl="0" indent="0" algn="just"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None/>
                        <a:tabLst/>
                      </a:pPr>
                      <a:r>
                        <a:rPr kumimoji="0" lang="en-US" altLang="en-US" sz="1200" b="0" i="1" u="none" strike="noStrike" cap="none" normalizeH="0" baseline="0" dirty="0">
                          <a:ln>
                            <a:noFill/>
                          </a:ln>
                          <a:solidFill>
                            <a:schemeClr val="tx1"/>
                          </a:solidFill>
                          <a:effectLst/>
                          <a:latin typeface="Arial" panose="020B0604020202020204" pitchFamily="34" charset="0"/>
                        </a:rPr>
                        <a:t>the sky is blue only on cloudless days</a:t>
                      </a:r>
                    </a:p>
                    <a:p>
                      <a:pPr marL="0" marR="0" lvl="0" indent="0" algn="just"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None/>
                        <a:tabLst/>
                      </a:pPr>
                      <a:r>
                        <a:rPr kumimoji="0" lang="en-US" altLang="en-US" sz="1200" b="0" i="1" u="none" strike="noStrike" cap="none" normalizeH="0" baseline="0" dirty="0">
                          <a:ln>
                            <a:noFill/>
                          </a:ln>
                          <a:solidFill>
                            <a:schemeClr val="tx1"/>
                          </a:solidFill>
                          <a:effectLst/>
                          <a:latin typeface="Arial" panose="020B0604020202020204" pitchFamily="34" charset="0"/>
                        </a:rPr>
                        <a:t>the sky is not really blue</a:t>
                      </a:r>
                    </a:p>
                    <a:p>
                      <a:pPr marL="0" marR="0" lvl="0" indent="0" algn="just"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None/>
                        <a:tabLst/>
                      </a:pPr>
                      <a:r>
                        <a:rPr kumimoji="0" lang="en-US" altLang="en-US" sz="1200" b="0" i="1" u="none" strike="noStrike" cap="none" normalizeH="0" baseline="0" dirty="0">
                          <a:ln>
                            <a:noFill/>
                          </a:ln>
                          <a:solidFill>
                            <a:schemeClr val="tx1"/>
                          </a:solidFill>
                          <a:effectLst/>
                          <a:latin typeface="Arial" panose="020B0604020202020204" pitchFamily="34" charset="0"/>
                        </a:rPr>
                        <a:t>it only looks blue from our planet Earth</a:t>
                      </a:r>
                    </a:p>
                    <a:p>
                      <a:pPr marL="0" marR="0" lvl="0" indent="0" algn="just"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None/>
                        <a:tabLst/>
                      </a:pPr>
                      <a:r>
                        <a:rPr kumimoji="0" lang="en-US" altLang="en-US" sz="1200" b="0" i="1" u="none" strike="noStrike" cap="none" normalizeH="0" baseline="0" dirty="0">
                          <a:ln>
                            <a:noFill/>
                          </a:ln>
                          <a:solidFill>
                            <a:schemeClr val="tx1"/>
                          </a:solidFill>
                          <a:effectLst/>
                          <a:latin typeface="Arial" panose="020B0604020202020204" pitchFamily="34" charset="0"/>
                        </a:rPr>
                        <a:t>because of atmospheric effects</a:t>
                      </a:r>
                    </a:p>
                    <a:p>
                      <a:pPr marL="0" marR="0" lvl="0" indent="0" algn="just"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None/>
                        <a:tabLst/>
                      </a:pPr>
                      <a:r>
                        <a:rPr kumimoji="0" lang="en-US" altLang="en-US" sz="1200" b="0" i="1" u="none" strike="noStrike" cap="none" normalizeH="0" baseline="0" dirty="0">
                          <a:ln>
                            <a:noFill/>
                          </a:ln>
                          <a:solidFill>
                            <a:schemeClr val="tx1"/>
                          </a:solidFill>
                          <a:effectLst/>
                          <a:latin typeface="Arial" panose="020B0604020202020204" pitchFamily="34" charset="0"/>
                        </a:rPr>
                        <a:t>elaborate conceptual constructs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991443613"/>
                  </a:ext>
                </a:extLst>
              </a:tr>
            </a:tbl>
          </a:graphicData>
        </a:graphic>
      </p:graphicFrame>
    </p:spTree>
    <p:extLst>
      <p:ext uri="{BB962C8B-B14F-4D97-AF65-F5344CB8AC3E}">
        <p14:creationId xmlns:p14="http://schemas.microsoft.com/office/powerpoint/2010/main" val="38221314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3C3287A-E1FA-47C8-9F16-B0FDA4D3BBF3}"/>
              </a:ext>
            </a:extLst>
          </p:cNvPr>
          <p:cNvSpPr>
            <a:spLocks noGrp="1"/>
          </p:cNvSpPr>
          <p:nvPr>
            <p:ph type="ftr" sz="quarter" idx="11"/>
          </p:nvPr>
        </p:nvSpPr>
        <p:spPr/>
        <p:txBody>
          <a:bodyPr/>
          <a:lstStyle/>
          <a:p>
            <a:r>
              <a:rPr lang="en-US" dirty="0"/>
              <a:t>SCS1205 OOAD - Unit 1 An Overview of System Development</a:t>
            </a:r>
            <a:endParaRPr lang="en-IN" dirty="0"/>
          </a:p>
        </p:txBody>
      </p:sp>
      <p:sp>
        <p:nvSpPr>
          <p:cNvPr id="3" name="Slide Number Placeholder 2">
            <a:extLst>
              <a:ext uri="{FF2B5EF4-FFF2-40B4-BE49-F238E27FC236}">
                <a16:creationId xmlns:a16="http://schemas.microsoft.com/office/drawing/2014/main" id="{5D30B71B-A1D6-4221-B86A-4AA94F3F209C}"/>
              </a:ext>
            </a:extLst>
          </p:cNvPr>
          <p:cNvSpPr>
            <a:spLocks noGrp="1"/>
          </p:cNvSpPr>
          <p:nvPr>
            <p:ph type="sldNum" sz="quarter" idx="12"/>
          </p:nvPr>
        </p:nvSpPr>
        <p:spPr/>
        <p:txBody>
          <a:bodyPr/>
          <a:lstStyle/>
          <a:p>
            <a:fld id="{C47D4F2A-FF3F-4D76-897B-B2071BBC9AF3}" type="slidenum">
              <a:rPr lang="en-IN" smtClean="0"/>
              <a:t>13</a:t>
            </a:fld>
            <a:endParaRPr lang="en-IN"/>
          </a:p>
        </p:txBody>
      </p:sp>
      <p:sp>
        <p:nvSpPr>
          <p:cNvPr id="5" name="TextBox 4">
            <a:extLst>
              <a:ext uri="{FF2B5EF4-FFF2-40B4-BE49-F238E27FC236}">
                <a16:creationId xmlns:a16="http://schemas.microsoft.com/office/drawing/2014/main" id="{6365F007-28CF-492F-AADC-BB340D2683C8}"/>
              </a:ext>
            </a:extLst>
          </p:cNvPr>
          <p:cNvSpPr txBox="1"/>
          <p:nvPr/>
        </p:nvSpPr>
        <p:spPr>
          <a:xfrm>
            <a:off x="1350390" y="290430"/>
            <a:ext cx="8123547" cy="861774"/>
          </a:xfrm>
          <a:prstGeom prst="rect">
            <a:avLst/>
          </a:prstGeom>
          <a:noFill/>
        </p:spPr>
        <p:txBody>
          <a:bodyPr wrap="square">
            <a:spAutoFit/>
          </a:bodyPr>
          <a:lstStyle/>
          <a:p>
            <a:r>
              <a:rPr lang="en-US" altLang="en-US" sz="2500" b="1" dirty="0"/>
              <a:t>Why Object-Oriented?</a:t>
            </a:r>
            <a:br>
              <a:rPr lang="en-US" altLang="en-US" sz="2500" dirty="0"/>
            </a:br>
            <a:r>
              <a:rPr lang="en-US" altLang="en-US" sz="2500" dirty="0"/>
              <a:t>- concepts and objects</a:t>
            </a:r>
            <a:endParaRPr lang="en-IN" sz="2500" dirty="0"/>
          </a:p>
        </p:txBody>
      </p:sp>
      <p:sp>
        <p:nvSpPr>
          <p:cNvPr id="6" name="Rectangle 5">
            <a:extLst>
              <a:ext uri="{FF2B5EF4-FFF2-40B4-BE49-F238E27FC236}">
                <a16:creationId xmlns:a16="http://schemas.microsoft.com/office/drawing/2014/main" id="{039890BB-E90C-43D3-B781-D27594ECDA62}"/>
              </a:ext>
            </a:extLst>
          </p:cNvPr>
          <p:cNvSpPr txBox="1">
            <a:spLocks noChangeArrowheads="1"/>
          </p:cNvSpPr>
          <p:nvPr/>
        </p:nvSpPr>
        <p:spPr>
          <a:xfrm>
            <a:off x="1350390" y="1315877"/>
            <a:ext cx="10178592" cy="48768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buFont typeface="Wingdings" panose="05000000000000000000" pitchFamily="2" charset="2"/>
              <a:buNone/>
            </a:pPr>
            <a:r>
              <a:rPr lang="en-US" altLang="en-US" sz="2000" dirty="0">
                <a:latin typeface="Arial" panose="020B0604020202020204" pitchFamily="34" charset="0"/>
                <a:cs typeface="Arial" panose="020B0604020202020204" pitchFamily="34" charset="0"/>
              </a:rPr>
              <a:t>What is CONCEPT? </a:t>
            </a:r>
          </a:p>
          <a:p>
            <a:pPr algn="just">
              <a:buFont typeface="Wingdings" panose="05000000000000000000" pitchFamily="2" charset="2"/>
              <a:buNone/>
            </a:pPr>
            <a:r>
              <a:rPr lang="en-US" altLang="en-US" sz="2000" i="1" dirty="0">
                <a:latin typeface="Arial" panose="020B0604020202020204" pitchFamily="34" charset="0"/>
                <a:cs typeface="Arial" panose="020B0604020202020204" pitchFamily="34" charset="0"/>
              </a:rPr>
              <a:t>	When given a list of concepts (water, salt water, Oceans, Penguins,...), Harry constructed a </a:t>
            </a:r>
            <a:r>
              <a:rPr lang="en-US" altLang="en-US" sz="2000" i="1" dirty="0">
                <a:solidFill>
                  <a:srgbClr val="FF00FF"/>
                </a:solidFill>
                <a:latin typeface="Arial" panose="020B0604020202020204" pitchFamily="34" charset="0"/>
                <a:cs typeface="Arial" panose="020B0604020202020204" pitchFamily="34" charset="0"/>
              </a:rPr>
              <a:t>concept diagram</a:t>
            </a:r>
            <a:r>
              <a:rPr lang="en-US" altLang="en-US" sz="2000" i="1" dirty="0">
                <a:latin typeface="Arial" panose="020B0604020202020204" pitchFamily="34" charset="0"/>
                <a:cs typeface="Arial" panose="020B0604020202020204" pitchFamily="34" charset="0"/>
              </a:rPr>
              <a:t> through which he </a:t>
            </a:r>
            <a:r>
              <a:rPr lang="en-US" altLang="en-US" sz="2000" i="1" dirty="0">
                <a:solidFill>
                  <a:srgbClr val="FF00FF"/>
                </a:solidFill>
                <a:latin typeface="Arial" panose="020B0604020202020204" pitchFamily="34" charset="0"/>
                <a:cs typeface="Arial" panose="020B0604020202020204" pitchFamily="34" charset="0"/>
              </a:rPr>
              <a:t>understands</a:t>
            </a:r>
            <a:r>
              <a:rPr lang="en-US" altLang="en-US" sz="2000" i="1" dirty="0">
                <a:latin typeface="Arial" panose="020B0604020202020204" pitchFamily="34" charset="0"/>
                <a:cs typeface="Arial" panose="020B0604020202020204" pitchFamily="34" charset="0"/>
              </a:rPr>
              <a:t> his world and communicates meaning</a:t>
            </a:r>
            <a:endParaRPr lang="en-US" altLang="en-US" sz="2000" i="1" dirty="0">
              <a:solidFill>
                <a:srgbClr val="0000FF"/>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F150EF5B-AB6F-4E7A-B8F2-6F78B55855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54833" y="2780908"/>
            <a:ext cx="5969706" cy="31478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691736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9B54911-82D4-4D7E-B3CC-B4601F45EBA3}"/>
              </a:ext>
            </a:extLst>
          </p:cNvPr>
          <p:cNvSpPr>
            <a:spLocks noGrp="1"/>
          </p:cNvSpPr>
          <p:nvPr>
            <p:ph type="ftr" sz="quarter" idx="11"/>
          </p:nvPr>
        </p:nvSpPr>
        <p:spPr>
          <a:xfrm>
            <a:off x="4032610" y="6217230"/>
            <a:ext cx="4987925" cy="365125"/>
          </a:xfrm>
        </p:spPr>
        <p:txBody>
          <a:bodyPr/>
          <a:lstStyle/>
          <a:p>
            <a:r>
              <a:rPr lang="en-US" dirty="0"/>
              <a:t>SCS1205 OOAD - Unit 1 An Overview of System Development</a:t>
            </a:r>
            <a:endParaRPr lang="en-IN" dirty="0"/>
          </a:p>
        </p:txBody>
      </p:sp>
      <p:sp>
        <p:nvSpPr>
          <p:cNvPr id="3" name="Slide Number Placeholder 2">
            <a:extLst>
              <a:ext uri="{FF2B5EF4-FFF2-40B4-BE49-F238E27FC236}">
                <a16:creationId xmlns:a16="http://schemas.microsoft.com/office/drawing/2014/main" id="{948406FB-14C8-4E0A-9DDD-44F8E88A6365}"/>
              </a:ext>
            </a:extLst>
          </p:cNvPr>
          <p:cNvSpPr>
            <a:spLocks noGrp="1"/>
          </p:cNvSpPr>
          <p:nvPr>
            <p:ph type="sldNum" sz="quarter" idx="12"/>
          </p:nvPr>
        </p:nvSpPr>
        <p:spPr/>
        <p:txBody>
          <a:bodyPr/>
          <a:lstStyle/>
          <a:p>
            <a:fld id="{C47D4F2A-FF3F-4D76-897B-B2071BBC9AF3}" type="slidenum">
              <a:rPr lang="en-IN" smtClean="0"/>
              <a:t>14</a:t>
            </a:fld>
            <a:endParaRPr lang="en-IN"/>
          </a:p>
        </p:txBody>
      </p:sp>
      <p:sp>
        <p:nvSpPr>
          <p:cNvPr id="5" name="TextBox 4">
            <a:extLst>
              <a:ext uri="{FF2B5EF4-FFF2-40B4-BE49-F238E27FC236}">
                <a16:creationId xmlns:a16="http://schemas.microsoft.com/office/drawing/2014/main" id="{F0F7A63D-C7EE-4848-B8A0-68D01A1317F3}"/>
              </a:ext>
            </a:extLst>
          </p:cNvPr>
          <p:cNvSpPr txBox="1"/>
          <p:nvPr/>
        </p:nvSpPr>
        <p:spPr>
          <a:xfrm>
            <a:off x="1095866" y="390522"/>
            <a:ext cx="8764145" cy="1015663"/>
          </a:xfrm>
          <a:prstGeom prst="rect">
            <a:avLst/>
          </a:prstGeom>
          <a:noFill/>
        </p:spPr>
        <p:txBody>
          <a:bodyPr wrap="square">
            <a:spAutoFit/>
          </a:bodyPr>
          <a:lstStyle/>
          <a:p>
            <a:pPr>
              <a:spcBef>
                <a:spcPct val="0"/>
              </a:spcBef>
            </a:pPr>
            <a:r>
              <a:rPr lang="en-US" altLang="en-US" sz="3000" b="1" dirty="0"/>
              <a:t>Why Object-Oriented?</a:t>
            </a:r>
            <a:br>
              <a:rPr lang="en-US" altLang="en-US" sz="3000" b="1" dirty="0"/>
            </a:br>
            <a:r>
              <a:rPr lang="en-US" altLang="en-US" sz="3000" b="1" dirty="0"/>
              <a:t>… for Conceptual … Modeling Reasons</a:t>
            </a:r>
          </a:p>
        </p:txBody>
      </p:sp>
      <p:sp>
        <p:nvSpPr>
          <p:cNvPr id="7" name="TextBox 6">
            <a:extLst>
              <a:ext uri="{FF2B5EF4-FFF2-40B4-BE49-F238E27FC236}">
                <a16:creationId xmlns:a16="http://schemas.microsoft.com/office/drawing/2014/main" id="{3628D043-E18F-4DF0-B1D6-D9B8ED89F5D9}"/>
              </a:ext>
            </a:extLst>
          </p:cNvPr>
          <p:cNvSpPr txBox="1"/>
          <p:nvPr/>
        </p:nvSpPr>
        <p:spPr>
          <a:xfrm>
            <a:off x="1484132" y="1610441"/>
            <a:ext cx="9160055" cy="584775"/>
          </a:xfrm>
          <a:prstGeom prst="rect">
            <a:avLst/>
          </a:prstGeom>
          <a:noFill/>
        </p:spPr>
        <p:txBody>
          <a:bodyPr wrap="square">
            <a:spAutoFit/>
          </a:bodyPr>
          <a:lstStyle/>
          <a:p>
            <a:pPr algn="just">
              <a:lnSpc>
                <a:spcPct val="80000"/>
              </a:lnSpc>
              <a:spcBef>
                <a:spcPct val="20000"/>
              </a:spcBef>
              <a:buClr>
                <a:schemeClr val="hlink"/>
              </a:buClr>
              <a:buSzPct val="80000"/>
              <a:buFont typeface="Wingdings" panose="05000000000000000000" pitchFamily="2" charset="2"/>
              <a:buNone/>
            </a:pPr>
            <a:r>
              <a:rPr lang="en-US" altLang="en-US" sz="2000" dirty="0">
                <a:latin typeface="Arial" panose="020B0604020202020204" pitchFamily="34" charset="0"/>
              </a:rPr>
              <a:t>What kind of language can be used to create this concept diagram, or Harry’s mental image?</a:t>
            </a:r>
          </a:p>
        </p:txBody>
      </p:sp>
      <p:grpSp>
        <p:nvGrpSpPr>
          <p:cNvPr id="8" name="Group 7">
            <a:extLst>
              <a:ext uri="{FF2B5EF4-FFF2-40B4-BE49-F238E27FC236}">
                <a16:creationId xmlns:a16="http://schemas.microsoft.com/office/drawing/2014/main" id="{2F2CE7FB-0E99-4CBF-9DB7-2D3572F80A8D}"/>
              </a:ext>
            </a:extLst>
          </p:cNvPr>
          <p:cNvGrpSpPr/>
          <p:nvPr/>
        </p:nvGrpSpPr>
        <p:grpSpPr>
          <a:xfrm>
            <a:off x="6048375" y="2581251"/>
            <a:ext cx="5305425" cy="3092450"/>
            <a:chOff x="3838575" y="3048000"/>
            <a:chExt cx="5305425" cy="3092450"/>
          </a:xfrm>
        </p:grpSpPr>
        <p:sp>
          <p:nvSpPr>
            <p:cNvPr id="9" name="AutoShape 25">
              <a:extLst>
                <a:ext uri="{FF2B5EF4-FFF2-40B4-BE49-F238E27FC236}">
                  <a16:creationId xmlns:a16="http://schemas.microsoft.com/office/drawing/2014/main" id="{B81B6B4F-0AC6-4457-ACF9-FC80C60A14E9}"/>
                </a:ext>
              </a:extLst>
            </p:cNvPr>
            <p:cNvSpPr>
              <a:spLocks noChangeArrowheads="1"/>
            </p:cNvSpPr>
            <p:nvPr/>
          </p:nvSpPr>
          <p:spPr bwMode="auto">
            <a:xfrm rot="16774523">
              <a:off x="5514975" y="3235325"/>
              <a:ext cx="152400" cy="152400"/>
            </a:xfrm>
            <a:prstGeom prst="triangle">
              <a:avLst>
                <a:gd name="adj" fmla="val 50000"/>
              </a:avLst>
            </a:prstGeom>
            <a:noFill/>
            <a:ln w="9525" algn="ctr">
              <a:solidFill>
                <a:srgbClr val="99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IN"/>
            </a:p>
          </p:txBody>
        </p:sp>
        <p:grpSp>
          <p:nvGrpSpPr>
            <p:cNvPr id="10" name="Group 9">
              <a:extLst>
                <a:ext uri="{FF2B5EF4-FFF2-40B4-BE49-F238E27FC236}">
                  <a16:creationId xmlns:a16="http://schemas.microsoft.com/office/drawing/2014/main" id="{76FDA317-E9BA-4F2A-B0A2-C3609FF9E146}"/>
                </a:ext>
              </a:extLst>
            </p:cNvPr>
            <p:cNvGrpSpPr/>
            <p:nvPr/>
          </p:nvGrpSpPr>
          <p:grpSpPr>
            <a:xfrm>
              <a:off x="3838575" y="3048000"/>
              <a:ext cx="5305425" cy="3092450"/>
              <a:chOff x="3838575" y="3048000"/>
              <a:chExt cx="5305425" cy="3092450"/>
            </a:xfrm>
          </p:grpSpPr>
          <p:sp>
            <p:nvSpPr>
              <p:cNvPr id="11" name="Text Box 20">
                <a:extLst>
                  <a:ext uri="{FF2B5EF4-FFF2-40B4-BE49-F238E27FC236}">
                    <a16:creationId xmlns:a16="http://schemas.microsoft.com/office/drawing/2014/main" id="{6EF36117-496C-4F15-9882-17A467628EDB}"/>
                  </a:ext>
                </a:extLst>
              </p:cNvPr>
              <p:cNvSpPr txBox="1">
                <a:spLocks noChangeArrowheads="1"/>
              </p:cNvSpPr>
              <p:nvPr/>
            </p:nvSpPr>
            <p:spPr bwMode="auto">
              <a:xfrm>
                <a:off x="4829175" y="4832350"/>
                <a:ext cx="6159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800"/>
                  <a:t>have</a:t>
                </a:r>
              </a:p>
            </p:txBody>
          </p:sp>
          <p:sp>
            <p:nvSpPr>
              <p:cNvPr id="12" name="Text Box 28">
                <a:extLst>
                  <a:ext uri="{FF2B5EF4-FFF2-40B4-BE49-F238E27FC236}">
                    <a16:creationId xmlns:a16="http://schemas.microsoft.com/office/drawing/2014/main" id="{C2958EC7-7BAF-4864-B63A-03E4AB1823DD}"/>
                  </a:ext>
                </a:extLst>
              </p:cNvPr>
              <p:cNvSpPr txBox="1">
                <a:spLocks noChangeArrowheads="1"/>
              </p:cNvSpPr>
              <p:nvPr/>
            </p:nvSpPr>
            <p:spPr bwMode="auto">
              <a:xfrm>
                <a:off x="6200775" y="3540125"/>
                <a:ext cx="6159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800"/>
                  <a:t>have</a:t>
                </a:r>
              </a:p>
            </p:txBody>
          </p:sp>
          <p:grpSp>
            <p:nvGrpSpPr>
              <p:cNvPr id="13" name="Group 12">
                <a:extLst>
                  <a:ext uri="{FF2B5EF4-FFF2-40B4-BE49-F238E27FC236}">
                    <a16:creationId xmlns:a16="http://schemas.microsoft.com/office/drawing/2014/main" id="{E79EDC1F-7A47-44D5-84B1-6B7EE135FCA4}"/>
                  </a:ext>
                </a:extLst>
              </p:cNvPr>
              <p:cNvGrpSpPr/>
              <p:nvPr/>
            </p:nvGrpSpPr>
            <p:grpSpPr>
              <a:xfrm>
                <a:off x="3838575" y="3048000"/>
                <a:ext cx="5305425" cy="3092450"/>
                <a:chOff x="3838575" y="3048000"/>
                <a:chExt cx="5305425" cy="3092450"/>
              </a:xfrm>
            </p:grpSpPr>
            <p:sp>
              <p:nvSpPr>
                <p:cNvPr id="15" name="Text Box 9">
                  <a:extLst>
                    <a:ext uri="{FF2B5EF4-FFF2-40B4-BE49-F238E27FC236}">
                      <a16:creationId xmlns:a16="http://schemas.microsoft.com/office/drawing/2014/main" id="{C07C6660-E640-432A-AD1E-214A7AA8642A}"/>
                    </a:ext>
                  </a:extLst>
                </p:cNvPr>
                <p:cNvSpPr txBox="1">
                  <a:spLocks noChangeArrowheads="1"/>
                </p:cNvSpPr>
                <p:nvPr/>
              </p:nvSpPr>
              <p:spPr bwMode="auto">
                <a:xfrm>
                  <a:off x="6048375" y="3997325"/>
                  <a:ext cx="1090613" cy="466725"/>
                </a:xfrm>
                <a:prstGeom prst="rect">
                  <a:avLst/>
                </a:prstGeom>
                <a:noFill/>
                <a:ln w="9525" algn="ctr">
                  <a:solidFill>
                    <a:srgbClr val="80008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Oceans</a:t>
                  </a:r>
                </a:p>
              </p:txBody>
            </p:sp>
            <p:sp>
              <p:nvSpPr>
                <p:cNvPr id="16" name="Line 23">
                  <a:extLst>
                    <a:ext uri="{FF2B5EF4-FFF2-40B4-BE49-F238E27FC236}">
                      <a16:creationId xmlns:a16="http://schemas.microsoft.com/office/drawing/2014/main" id="{753F853D-B375-4185-9897-D752871E1904}"/>
                    </a:ext>
                  </a:extLst>
                </p:cNvPr>
                <p:cNvSpPr>
                  <a:spLocks noChangeShapeType="1"/>
                </p:cNvSpPr>
                <p:nvPr/>
              </p:nvSpPr>
              <p:spPr bwMode="auto">
                <a:xfrm flipH="1" flipV="1">
                  <a:off x="6429375" y="4454525"/>
                  <a:ext cx="0" cy="609600"/>
                </a:xfrm>
                <a:prstGeom prst="line">
                  <a:avLst/>
                </a:prstGeom>
                <a:noFill/>
                <a:ln w="9525">
                  <a:solidFill>
                    <a:srgbClr val="9900FF"/>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IN"/>
                </a:p>
              </p:txBody>
            </p:sp>
            <p:sp>
              <p:nvSpPr>
                <p:cNvPr id="17" name="Text Box 24">
                  <a:extLst>
                    <a:ext uri="{FF2B5EF4-FFF2-40B4-BE49-F238E27FC236}">
                      <a16:creationId xmlns:a16="http://schemas.microsoft.com/office/drawing/2014/main" id="{2804B28F-E4CD-4A7E-A2BF-F741857721A7}"/>
                    </a:ext>
                  </a:extLst>
                </p:cNvPr>
                <p:cNvSpPr txBox="1">
                  <a:spLocks noChangeArrowheads="1"/>
                </p:cNvSpPr>
                <p:nvPr/>
              </p:nvSpPr>
              <p:spPr bwMode="auto">
                <a:xfrm>
                  <a:off x="6200775" y="4606925"/>
                  <a:ext cx="7620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800"/>
                    <a:t>live in</a:t>
                  </a:r>
                </a:p>
              </p:txBody>
            </p:sp>
            <p:grpSp>
              <p:nvGrpSpPr>
                <p:cNvPr id="18" name="Group 17">
                  <a:extLst>
                    <a:ext uri="{FF2B5EF4-FFF2-40B4-BE49-F238E27FC236}">
                      <a16:creationId xmlns:a16="http://schemas.microsoft.com/office/drawing/2014/main" id="{AAB37779-2535-4F1F-A0D7-0BDE8EA96018}"/>
                    </a:ext>
                  </a:extLst>
                </p:cNvPr>
                <p:cNvGrpSpPr/>
                <p:nvPr/>
              </p:nvGrpSpPr>
              <p:grpSpPr>
                <a:xfrm>
                  <a:off x="3838575" y="3048000"/>
                  <a:ext cx="5305425" cy="3092450"/>
                  <a:chOff x="3838575" y="3048000"/>
                  <a:chExt cx="5305425" cy="3092450"/>
                </a:xfrm>
              </p:grpSpPr>
              <p:sp>
                <p:nvSpPr>
                  <p:cNvPr id="19" name="Text Box 10">
                    <a:extLst>
                      <a:ext uri="{FF2B5EF4-FFF2-40B4-BE49-F238E27FC236}">
                        <a16:creationId xmlns:a16="http://schemas.microsoft.com/office/drawing/2014/main" id="{3189A011-1965-4449-98F8-FCBCB6057872}"/>
                      </a:ext>
                    </a:extLst>
                  </p:cNvPr>
                  <p:cNvSpPr txBox="1">
                    <a:spLocks noChangeArrowheads="1"/>
                  </p:cNvSpPr>
                  <p:nvPr/>
                </p:nvSpPr>
                <p:spPr bwMode="auto">
                  <a:xfrm>
                    <a:off x="3838575" y="5216525"/>
                    <a:ext cx="719138" cy="466725"/>
                  </a:xfrm>
                  <a:prstGeom prst="rect">
                    <a:avLst/>
                  </a:prstGeom>
                  <a:noFill/>
                  <a:ln w="9525" algn="ctr">
                    <a:solidFill>
                      <a:srgbClr val="80008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Fish</a:t>
                    </a:r>
                  </a:p>
                </p:txBody>
              </p:sp>
              <p:sp>
                <p:nvSpPr>
                  <p:cNvPr id="20" name="Text Box 11">
                    <a:extLst>
                      <a:ext uri="{FF2B5EF4-FFF2-40B4-BE49-F238E27FC236}">
                        <a16:creationId xmlns:a16="http://schemas.microsoft.com/office/drawing/2014/main" id="{29301B76-379F-42A2-A401-66A7296A0C80}"/>
                      </a:ext>
                    </a:extLst>
                  </p:cNvPr>
                  <p:cNvSpPr txBox="1">
                    <a:spLocks noChangeArrowheads="1"/>
                  </p:cNvSpPr>
                  <p:nvPr/>
                </p:nvSpPr>
                <p:spPr bwMode="auto">
                  <a:xfrm>
                    <a:off x="4752975" y="5673725"/>
                    <a:ext cx="1311275" cy="466725"/>
                  </a:xfrm>
                  <a:prstGeom prst="rect">
                    <a:avLst/>
                  </a:prstGeom>
                  <a:noFill/>
                  <a:ln w="9525" algn="ctr">
                    <a:solidFill>
                      <a:srgbClr val="80008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Penguins</a:t>
                    </a:r>
                  </a:p>
                </p:txBody>
              </p:sp>
              <p:sp>
                <p:nvSpPr>
                  <p:cNvPr id="21" name="Text Box 12">
                    <a:extLst>
                      <a:ext uri="{FF2B5EF4-FFF2-40B4-BE49-F238E27FC236}">
                        <a16:creationId xmlns:a16="http://schemas.microsoft.com/office/drawing/2014/main" id="{28964A39-FC2F-41B6-9FFC-043F015B11AC}"/>
                      </a:ext>
                    </a:extLst>
                  </p:cNvPr>
                  <p:cNvSpPr txBox="1">
                    <a:spLocks noChangeArrowheads="1"/>
                  </p:cNvSpPr>
                  <p:nvPr/>
                </p:nvSpPr>
                <p:spPr bwMode="auto">
                  <a:xfrm>
                    <a:off x="5743575" y="5064125"/>
                    <a:ext cx="1512888" cy="466725"/>
                  </a:xfrm>
                  <a:prstGeom prst="rect">
                    <a:avLst/>
                  </a:prstGeom>
                  <a:noFill/>
                  <a:ln w="9525" algn="ctr">
                    <a:solidFill>
                      <a:srgbClr val="80008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Crocodiles</a:t>
                    </a:r>
                  </a:p>
                </p:txBody>
              </p:sp>
              <p:sp>
                <p:nvSpPr>
                  <p:cNvPr id="22" name="Text Box 13">
                    <a:extLst>
                      <a:ext uri="{FF2B5EF4-FFF2-40B4-BE49-F238E27FC236}">
                        <a16:creationId xmlns:a16="http://schemas.microsoft.com/office/drawing/2014/main" id="{0C15C01E-7832-4066-B7DD-DE63E96A9A01}"/>
                      </a:ext>
                    </a:extLst>
                  </p:cNvPr>
                  <p:cNvSpPr txBox="1">
                    <a:spLocks noChangeArrowheads="1"/>
                  </p:cNvSpPr>
                  <p:nvPr/>
                </p:nvSpPr>
                <p:spPr bwMode="auto">
                  <a:xfrm>
                    <a:off x="7343775" y="3387725"/>
                    <a:ext cx="1624013" cy="466725"/>
                  </a:xfrm>
                  <a:prstGeom prst="rect">
                    <a:avLst/>
                  </a:prstGeom>
                  <a:noFill/>
                  <a:ln w="9525" algn="ctr">
                    <a:solidFill>
                      <a:srgbClr val="80008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Fresh water</a:t>
                    </a:r>
                  </a:p>
                </p:txBody>
              </p:sp>
              <p:sp>
                <p:nvSpPr>
                  <p:cNvPr id="23" name="Text Box 14">
                    <a:extLst>
                      <a:ext uri="{FF2B5EF4-FFF2-40B4-BE49-F238E27FC236}">
                        <a16:creationId xmlns:a16="http://schemas.microsoft.com/office/drawing/2014/main" id="{84CBE62F-95C4-4FF0-BA74-0358882C77B9}"/>
                      </a:ext>
                    </a:extLst>
                  </p:cNvPr>
                  <p:cNvSpPr txBox="1">
                    <a:spLocks noChangeArrowheads="1"/>
                  </p:cNvSpPr>
                  <p:nvPr/>
                </p:nvSpPr>
                <p:spPr bwMode="auto">
                  <a:xfrm>
                    <a:off x="7724775" y="4683125"/>
                    <a:ext cx="1419225" cy="466725"/>
                  </a:xfrm>
                  <a:prstGeom prst="rect">
                    <a:avLst/>
                  </a:prstGeom>
                  <a:noFill/>
                  <a:ln w="9525" algn="ctr">
                    <a:solidFill>
                      <a:srgbClr val="80008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Salt water</a:t>
                    </a:r>
                  </a:p>
                </p:txBody>
              </p:sp>
              <p:sp>
                <p:nvSpPr>
                  <p:cNvPr id="24" name="Line 17">
                    <a:extLst>
                      <a:ext uri="{FF2B5EF4-FFF2-40B4-BE49-F238E27FC236}">
                        <a16:creationId xmlns:a16="http://schemas.microsoft.com/office/drawing/2014/main" id="{562EDFDB-B727-41BA-8B0E-B7DD5219315B}"/>
                      </a:ext>
                    </a:extLst>
                  </p:cNvPr>
                  <p:cNvSpPr>
                    <a:spLocks noChangeShapeType="1"/>
                  </p:cNvSpPr>
                  <p:nvPr/>
                </p:nvSpPr>
                <p:spPr bwMode="auto">
                  <a:xfrm flipH="1">
                    <a:off x="4143375" y="4454525"/>
                    <a:ext cx="838200" cy="685800"/>
                  </a:xfrm>
                  <a:prstGeom prst="line">
                    <a:avLst/>
                  </a:prstGeom>
                  <a:noFill/>
                  <a:ln w="9525">
                    <a:solidFill>
                      <a:srgbClr val="9900FF"/>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IN"/>
                  </a:p>
                </p:txBody>
              </p:sp>
              <p:sp>
                <p:nvSpPr>
                  <p:cNvPr id="25" name="Line 19">
                    <a:extLst>
                      <a:ext uri="{FF2B5EF4-FFF2-40B4-BE49-F238E27FC236}">
                        <a16:creationId xmlns:a16="http://schemas.microsoft.com/office/drawing/2014/main" id="{846845DB-60B9-4560-BCAB-8B71925D845F}"/>
                      </a:ext>
                    </a:extLst>
                  </p:cNvPr>
                  <p:cNvSpPr>
                    <a:spLocks noChangeShapeType="1"/>
                  </p:cNvSpPr>
                  <p:nvPr/>
                </p:nvSpPr>
                <p:spPr bwMode="auto">
                  <a:xfrm flipH="1">
                    <a:off x="4448175" y="4454525"/>
                    <a:ext cx="1524000" cy="762000"/>
                  </a:xfrm>
                  <a:prstGeom prst="line">
                    <a:avLst/>
                  </a:prstGeom>
                  <a:noFill/>
                  <a:ln w="9525">
                    <a:solidFill>
                      <a:srgbClr val="9900FF"/>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IN"/>
                  </a:p>
                </p:txBody>
              </p:sp>
              <p:sp>
                <p:nvSpPr>
                  <p:cNvPr id="26" name="Line 21">
                    <a:extLst>
                      <a:ext uri="{FF2B5EF4-FFF2-40B4-BE49-F238E27FC236}">
                        <a16:creationId xmlns:a16="http://schemas.microsoft.com/office/drawing/2014/main" id="{DBC50C92-BEEA-4871-A089-081346DED891}"/>
                      </a:ext>
                    </a:extLst>
                  </p:cNvPr>
                  <p:cNvSpPr>
                    <a:spLocks noChangeShapeType="1"/>
                  </p:cNvSpPr>
                  <p:nvPr/>
                </p:nvSpPr>
                <p:spPr bwMode="auto">
                  <a:xfrm flipH="1">
                    <a:off x="4981575" y="4530725"/>
                    <a:ext cx="1066800" cy="1143000"/>
                  </a:xfrm>
                  <a:prstGeom prst="line">
                    <a:avLst/>
                  </a:prstGeom>
                  <a:noFill/>
                  <a:ln w="9525">
                    <a:solidFill>
                      <a:srgbClr val="9900FF"/>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IN"/>
                  </a:p>
                </p:txBody>
              </p:sp>
              <p:sp>
                <p:nvSpPr>
                  <p:cNvPr id="27" name="Text Box 22">
                    <a:extLst>
                      <a:ext uri="{FF2B5EF4-FFF2-40B4-BE49-F238E27FC236}">
                        <a16:creationId xmlns:a16="http://schemas.microsoft.com/office/drawing/2014/main" id="{EE17A7D0-1513-46E2-AB35-63C3E7CF30E1}"/>
                      </a:ext>
                    </a:extLst>
                  </p:cNvPr>
                  <p:cNvSpPr txBox="1">
                    <a:spLocks noChangeArrowheads="1"/>
                  </p:cNvSpPr>
                  <p:nvPr/>
                </p:nvSpPr>
                <p:spPr bwMode="auto">
                  <a:xfrm>
                    <a:off x="4829175" y="5213350"/>
                    <a:ext cx="6159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800"/>
                      <a:t>have</a:t>
                    </a:r>
                  </a:p>
                </p:txBody>
              </p:sp>
              <p:grpSp>
                <p:nvGrpSpPr>
                  <p:cNvPr id="28" name="Group 27">
                    <a:extLst>
                      <a:ext uri="{FF2B5EF4-FFF2-40B4-BE49-F238E27FC236}">
                        <a16:creationId xmlns:a16="http://schemas.microsoft.com/office/drawing/2014/main" id="{0D459036-8C0E-4835-9311-AF586A3A6F57}"/>
                      </a:ext>
                    </a:extLst>
                  </p:cNvPr>
                  <p:cNvGrpSpPr/>
                  <p:nvPr/>
                </p:nvGrpSpPr>
                <p:grpSpPr>
                  <a:xfrm>
                    <a:off x="4143375" y="3048000"/>
                    <a:ext cx="3200400" cy="1825625"/>
                    <a:chOff x="4143375" y="3048000"/>
                    <a:chExt cx="3200400" cy="1825625"/>
                  </a:xfrm>
                </p:grpSpPr>
                <p:sp>
                  <p:nvSpPr>
                    <p:cNvPr id="30" name="Text Box 7">
                      <a:extLst>
                        <a:ext uri="{FF2B5EF4-FFF2-40B4-BE49-F238E27FC236}">
                          <a16:creationId xmlns:a16="http://schemas.microsoft.com/office/drawing/2014/main" id="{0B1F8ABD-9ABA-4C56-B215-41CD051674BE}"/>
                        </a:ext>
                      </a:extLst>
                    </p:cNvPr>
                    <p:cNvSpPr txBox="1">
                      <a:spLocks noChangeArrowheads="1"/>
                    </p:cNvSpPr>
                    <p:nvPr/>
                  </p:nvSpPr>
                  <p:spPr bwMode="auto">
                    <a:xfrm>
                      <a:off x="4584700" y="3048000"/>
                      <a:ext cx="936625" cy="466725"/>
                    </a:xfrm>
                    <a:prstGeom prst="rect">
                      <a:avLst/>
                    </a:prstGeom>
                    <a:noFill/>
                    <a:ln w="9525" algn="ctr">
                      <a:solidFill>
                        <a:srgbClr val="80008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dirty="0"/>
                        <a:t>Water</a:t>
                      </a:r>
                    </a:p>
                  </p:txBody>
                </p:sp>
                <p:sp>
                  <p:nvSpPr>
                    <p:cNvPr id="31" name="Text Box 8">
                      <a:extLst>
                        <a:ext uri="{FF2B5EF4-FFF2-40B4-BE49-F238E27FC236}">
                          <a16:creationId xmlns:a16="http://schemas.microsoft.com/office/drawing/2014/main" id="{76437061-31C3-4D02-B8E4-82E73F5B5E52}"/>
                        </a:ext>
                      </a:extLst>
                    </p:cNvPr>
                    <p:cNvSpPr txBox="1">
                      <a:spLocks noChangeArrowheads="1"/>
                    </p:cNvSpPr>
                    <p:nvPr/>
                  </p:nvSpPr>
                  <p:spPr bwMode="auto">
                    <a:xfrm>
                      <a:off x="4524375" y="3997325"/>
                      <a:ext cx="989013" cy="466725"/>
                    </a:xfrm>
                    <a:prstGeom prst="rect">
                      <a:avLst/>
                    </a:prstGeom>
                    <a:noFill/>
                    <a:ln w="9525" algn="ctr">
                      <a:solidFill>
                        <a:srgbClr val="80008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Rivers</a:t>
                      </a:r>
                    </a:p>
                  </p:txBody>
                </p:sp>
                <p:sp>
                  <p:nvSpPr>
                    <p:cNvPr id="32" name="AutoShape 15">
                      <a:extLst>
                        <a:ext uri="{FF2B5EF4-FFF2-40B4-BE49-F238E27FC236}">
                          <a16:creationId xmlns:a16="http://schemas.microsoft.com/office/drawing/2014/main" id="{0EA836C8-B283-49C4-9E92-F03BC8912597}"/>
                        </a:ext>
                      </a:extLst>
                    </p:cNvPr>
                    <p:cNvSpPr>
                      <a:spLocks noChangeArrowheads="1"/>
                    </p:cNvSpPr>
                    <p:nvPr/>
                  </p:nvSpPr>
                  <p:spPr bwMode="auto">
                    <a:xfrm>
                      <a:off x="4905375" y="3540125"/>
                      <a:ext cx="152400" cy="152400"/>
                    </a:xfrm>
                    <a:prstGeom prst="triangle">
                      <a:avLst>
                        <a:gd name="adj" fmla="val 50000"/>
                      </a:avLst>
                    </a:prstGeom>
                    <a:noFill/>
                    <a:ln w="9525" algn="ctr">
                      <a:solidFill>
                        <a:srgbClr val="99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IN"/>
                    </a:p>
                  </p:txBody>
                </p:sp>
                <p:sp>
                  <p:nvSpPr>
                    <p:cNvPr id="33" name="Text Box 18">
                      <a:extLst>
                        <a:ext uri="{FF2B5EF4-FFF2-40B4-BE49-F238E27FC236}">
                          <a16:creationId xmlns:a16="http://schemas.microsoft.com/office/drawing/2014/main" id="{07F3D5FF-5871-4F82-8813-FE3C8C630C09}"/>
                        </a:ext>
                      </a:extLst>
                    </p:cNvPr>
                    <p:cNvSpPr txBox="1">
                      <a:spLocks noChangeArrowheads="1"/>
                    </p:cNvSpPr>
                    <p:nvPr/>
                  </p:nvSpPr>
                  <p:spPr bwMode="auto">
                    <a:xfrm>
                      <a:off x="4143375" y="4506913"/>
                      <a:ext cx="6159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800"/>
                        <a:t>have</a:t>
                      </a:r>
                    </a:p>
                  </p:txBody>
                </p:sp>
                <p:sp>
                  <p:nvSpPr>
                    <p:cNvPr id="34" name="Line 26">
                      <a:extLst>
                        <a:ext uri="{FF2B5EF4-FFF2-40B4-BE49-F238E27FC236}">
                          <a16:creationId xmlns:a16="http://schemas.microsoft.com/office/drawing/2014/main" id="{53826149-5529-4B27-893F-D775021EFE01}"/>
                        </a:ext>
                      </a:extLst>
                    </p:cNvPr>
                    <p:cNvSpPr>
                      <a:spLocks noChangeShapeType="1"/>
                    </p:cNvSpPr>
                    <p:nvPr/>
                  </p:nvSpPr>
                  <p:spPr bwMode="auto">
                    <a:xfrm rot="18227663">
                      <a:off x="6151563" y="2724150"/>
                      <a:ext cx="685800" cy="1524000"/>
                    </a:xfrm>
                    <a:prstGeom prst="line">
                      <a:avLst/>
                    </a:prstGeom>
                    <a:noFill/>
                    <a:ln w="9525">
                      <a:solidFill>
                        <a:srgbClr val="99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IN"/>
                    </a:p>
                  </p:txBody>
                </p:sp>
                <p:sp>
                  <p:nvSpPr>
                    <p:cNvPr id="35" name="Line 27">
                      <a:extLst>
                        <a:ext uri="{FF2B5EF4-FFF2-40B4-BE49-F238E27FC236}">
                          <a16:creationId xmlns:a16="http://schemas.microsoft.com/office/drawing/2014/main" id="{3B753271-DD5C-4C9B-947B-0EC4FEE498C6}"/>
                        </a:ext>
                      </a:extLst>
                    </p:cNvPr>
                    <p:cNvSpPr>
                      <a:spLocks noChangeShapeType="1"/>
                    </p:cNvSpPr>
                    <p:nvPr/>
                  </p:nvSpPr>
                  <p:spPr bwMode="auto">
                    <a:xfrm flipH="1">
                      <a:off x="5514975" y="3692525"/>
                      <a:ext cx="1828800" cy="381000"/>
                    </a:xfrm>
                    <a:prstGeom prst="line">
                      <a:avLst/>
                    </a:prstGeom>
                    <a:noFill/>
                    <a:ln w="9525">
                      <a:solidFill>
                        <a:srgbClr val="9900FF"/>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IN"/>
                    </a:p>
                  </p:txBody>
                </p:sp>
              </p:grpSp>
              <p:sp>
                <p:nvSpPr>
                  <p:cNvPr id="29" name="Line 29">
                    <a:extLst>
                      <a:ext uri="{FF2B5EF4-FFF2-40B4-BE49-F238E27FC236}">
                        <a16:creationId xmlns:a16="http://schemas.microsoft.com/office/drawing/2014/main" id="{29009DB6-B039-433C-B804-208654E87259}"/>
                      </a:ext>
                    </a:extLst>
                  </p:cNvPr>
                  <p:cNvSpPr>
                    <a:spLocks noChangeShapeType="1"/>
                  </p:cNvSpPr>
                  <p:nvPr/>
                </p:nvSpPr>
                <p:spPr bwMode="auto">
                  <a:xfrm>
                    <a:off x="7115175" y="4302125"/>
                    <a:ext cx="838200" cy="381000"/>
                  </a:xfrm>
                  <a:prstGeom prst="line">
                    <a:avLst/>
                  </a:prstGeom>
                  <a:noFill/>
                  <a:ln w="9525">
                    <a:solidFill>
                      <a:srgbClr val="9900FF"/>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IN"/>
                  </a:p>
                </p:txBody>
              </p:sp>
            </p:grpSp>
          </p:grpSp>
          <p:sp>
            <p:nvSpPr>
              <p:cNvPr id="14" name="Text Box 30">
                <a:extLst>
                  <a:ext uri="{FF2B5EF4-FFF2-40B4-BE49-F238E27FC236}">
                    <a16:creationId xmlns:a16="http://schemas.microsoft.com/office/drawing/2014/main" id="{C06F4B0F-4C44-41B9-A0DC-026D00B0FDE5}"/>
                  </a:ext>
                </a:extLst>
              </p:cNvPr>
              <p:cNvSpPr txBox="1">
                <a:spLocks noChangeArrowheads="1"/>
              </p:cNvSpPr>
              <p:nvPr/>
            </p:nvSpPr>
            <p:spPr bwMode="auto">
              <a:xfrm>
                <a:off x="7496175" y="4073525"/>
                <a:ext cx="6159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800"/>
                  <a:t>have</a:t>
                </a:r>
              </a:p>
            </p:txBody>
          </p:sp>
        </p:grpSp>
      </p:grpSp>
      <p:sp>
        <p:nvSpPr>
          <p:cNvPr id="36" name="Line 16">
            <a:extLst>
              <a:ext uri="{FF2B5EF4-FFF2-40B4-BE49-F238E27FC236}">
                <a16:creationId xmlns:a16="http://schemas.microsoft.com/office/drawing/2014/main" id="{2976C3CE-DEF6-47BD-B813-1F60710AD86C}"/>
              </a:ext>
            </a:extLst>
          </p:cNvPr>
          <p:cNvSpPr>
            <a:spLocks noChangeShapeType="1"/>
          </p:cNvSpPr>
          <p:nvPr/>
        </p:nvSpPr>
        <p:spPr bwMode="auto">
          <a:xfrm>
            <a:off x="7186171" y="3235301"/>
            <a:ext cx="0" cy="304800"/>
          </a:xfrm>
          <a:prstGeom prst="line">
            <a:avLst/>
          </a:prstGeom>
          <a:noFill/>
          <a:ln w="9525">
            <a:solidFill>
              <a:srgbClr val="99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IN"/>
          </a:p>
        </p:txBody>
      </p:sp>
      <p:pic>
        <p:nvPicPr>
          <p:cNvPr id="37" name="Picture 36">
            <a:extLst>
              <a:ext uri="{FF2B5EF4-FFF2-40B4-BE49-F238E27FC236}">
                <a16:creationId xmlns:a16="http://schemas.microsoft.com/office/drawing/2014/main" id="{8A83B7CE-9994-4D84-8BDE-2099A66192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8846" y="2589897"/>
            <a:ext cx="4796386" cy="29481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790992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857F077-35FC-44F8-B040-B9A61874415A}"/>
              </a:ext>
            </a:extLst>
          </p:cNvPr>
          <p:cNvSpPr>
            <a:spLocks noGrp="1"/>
          </p:cNvSpPr>
          <p:nvPr>
            <p:ph type="ftr" sz="quarter" idx="11"/>
          </p:nvPr>
        </p:nvSpPr>
        <p:spPr/>
        <p:txBody>
          <a:bodyPr/>
          <a:lstStyle/>
          <a:p>
            <a:r>
              <a:rPr lang="en-US" dirty="0"/>
              <a:t>SCS1205 OOAD - Unit 1 An Overview of System Development</a:t>
            </a:r>
            <a:endParaRPr lang="en-IN" dirty="0"/>
          </a:p>
        </p:txBody>
      </p:sp>
      <p:sp>
        <p:nvSpPr>
          <p:cNvPr id="3" name="Slide Number Placeholder 2">
            <a:extLst>
              <a:ext uri="{FF2B5EF4-FFF2-40B4-BE49-F238E27FC236}">
                <a16:creationId xmlns:a16="http://schemas.microsoft.com/office/drawing/2014/main" id="{40386CDE-88E1-4F7F-B25C-E5C91D1F1E70}"/>
              </a:ext>
            </a:extLst>
          </p:cNvPr>
          <p:cNvSpPr>
            <a:spLocks noGrp="1"/>
          </p:cNvSpPr>
          <p:nvPr>
            <p:ph type="sldNum" sz="quarter" idx="12"/>
          </p:nvPr>
        </p:nvSpPr>
        <p:spPr/>
        <p:txBody>
          <a:bodyPr/>
          <a:lstStyle/>
          <a:p>
            <a:fld id="{C47D4F2A-FF3F-4D76-897B-B2071BBC9AF3}" type="slidenum">
              <a:rPr lang="en-IN" smtClean="0"/>
              <a:t>15</a:t>
            </a:fld>
            <a:endParaRPr lang="en-IN"/>
          </a:p>
        </p:txBody>
      </p:sp>
      <p:sp>
        <p:nvSpPr>
          <p:cNvPr id="5" name="TextBox 4">
            <a:extLst>
              <a:ext uri="{FF2B5EF4-FFF2-40B4-BE49-F238E27FC236}">
                <a16:creationId xmlns:a16="http://schemas.microsoft.com/office/drawing/2014/main" id="{1D2D529F-D81B-4DFF-8175-6998E0EAE21D}"/>
              </a:ext>
            </a:extLst>
          </p:cNvPr>
          <p:cNvSpPr txBox="1"/>
          <p:nvPr/>
        </p:nvSpPr>
        <p:spPr>
          <a:xfrm>
            <a:off x="1448586" y="1711842"/>
            <a:ext cx="9524214" cy="1995611"/>
          </a:xfrm>
          <a:prstGeom prst="rect">
            <a:avLst/>
          </a:prstGeom>
          <a:noFill/>
        </p:spPr>
        <p:txBody>
          <a:bodyPr wrap="square">
            <a:spAutoFit/>
          </a:bodyPr>
          <a:lstStyle/>
          <a:p>
            <a:pPr algn="just">
              <a:lnSpc>
                <a:spcPct val="80000"/>
              </a:lnSpc>
            </a:pPr>
            <a:r>
              <a:rPr lang="en-US" altLang="en-US" sz="2400" dirty="0"/>
              <a:t>A model is a simplification of reality</a:t>
            </a:r>
            <a:r>
              <a:rPr lang="en-US" altLang="en-US" sz="2400" i="1" dirty="0"/>
              <a:t>.</a:t>
            </a:r>
          </a:p>
          <a:p>
            <a:pPr algn="just">
              <a:lnSpc>
                <a:spcPct val="80000"/>
              </a:lnSpc>
              <a:buFont typeface="Wingdings" panose="05000000000000000000" pitchFamily="2" charset="2"/>
              <a:buNone/>
            </a:pPr>
            <a:r>
              <a:rPr lang="en-US" altLang="en-US" sz="2400" i="1" dirty="0"/>
              <a:t>     </a:t>
            </a:r>
            <a:r>
              <a:rPr lang="en-US" altLang="en-US" sz="1800" i="1" dirty="0"/>
              <a:t>E.g., a miniature bridge for a real bridge to be built</a:t>
            </a:r>
          </a:p>
          <a:p>
            <a:pPr lvl="1" algn="just">
              <a:lnSpc>
                <a:spcPct val="80000"/>
              </a:lnSpc>
            </a:pPr>
            <a:endParaRPr lang="en-US" altLang="en-US" sz="2000" dirty="0"/>
          </a:p>
          <a:p>
            <a:pPr lvl="1" algn="just">
              <a:lnSpc>
                <a:spcPct val="80000"/>
              </a:lnSpc>
            </a:pPr>
            <a:r>
              <a:rPr lang="en-US" altLang="en-US" sz="2000" dirty="0"/>
              <a:t>A model is </a:t>
            </a:r>
            <a:r>
              <a:rPr lang="en-US" altLang="en-US" sz="2000" i="1" dirty="0"/>
              <a:t>our</a:t>
            </a:r>
            <a:r>
              <a:rPr lang="en-US" altLang="en-US" sz="2000" dirty="0"/>
              <a:t> simplification of </a:t>
            </a:r>
            <a:r>
              <a:rPr lang="en-US" altLang="en-US" sz="2000" i="1" dirty="0"/>
              <a:t>our perception</a:t>
            </a:r>
            <a:r>
              <a:rPr lang="en-US" altLang="en-US" sz="2000" dirty="0"/>
              <a:t> of reality </a:t>
            </a:r>
          </a:p>
          <a:p>
            <a:pPr algn="just">
              <a:lnSpc>
                <a:spcPct val="80000"/>
              </a:lnSpc>
              <a:buFont typeface="Wingdings" panose="05000000000000000000" pitchFamily="2" charset="2"/>
              <a:buNone/>
            </a:pPr>
            <a:endParaRPr lang="en-US" altLang="en-US" sz="1800" dirty="0"/>
          </a:p>
          <a:p>
            <a:pPr algn="just">
              <a:lnSpc>
                <a:spcPct val="80000"/>
              </a:lnSpc>
            </a:pPr>
            <a:r>
              <a:rPr lang="en-US" altLang="en-US" sz="2400" dirty="0"/>
              <a:t>A model is an </a:t>
            </a:r>
            <a:r>
              <a:rPr lang="en-US" altLang="en-US" sz="2400" i="1" dirty="0"/>
              <a:t>abstraction</a:t>
            </a:r>
            <a:r>
              <a:rPr lang="en-US" altLang="en-US" sz="1200" i="1" dirty="0"/>
              <a:t> </a:t>
            </a:r>
            <a:r>
              <a:rPr lang="en-US" altLang="en-US" sz="2400" dirty="0"/>
              <a:t>of something for the purpose of </a:t>
            </a:r>
            <a:r>
              <a:rPr lang="en-US" altLang="en-US" sz="2400" i="1" dirty="0"/>
              <a:t>understanding</a:t>
            </a:r>
            <a:r>
              <a:rPr lang="en-US" altLang="en-US" sz="2400" dirty="0"/>
              <a:t>, be it the problem or a solution.</a:t>
            </a:r>
            <a:endParaRPr lang="en-US" altLang="en-US" sz="1800" b="1" i="1" dirty="0"/>
          </a:p>
        </p:txBody>
      </p:sp>
      <p:sp>
        <p:nvSpPr>
          <p:cNvPr id="7" name="TextBox 6">
            <a:extLst>
              <a:ext uri="{FF2B5EF4-FFF2-40B4-BE49-F238E27FC236}">
                <a16:creationId xmlns:a16="http://schemas.microsoft.com/office/drawing/2014/main" id="{405EDE4D-27CE-4703-A81B-5EC5F6F5E556}"/>
              </a:ext>
            </a:extLst>
          </p:cNvPr>
          <p:cNvSpPr txBox="1"/>
          <p:nvPr/>
        </p:nvSpPr>
        <p:spPr>
          <a:xfrm>
            <a:off x="1067586" y="349650"/>
            <a:ext cx="8990814" cy="1077218"/>
          </a:xfrm>
          <a:prstGeom prst="rect">
            <a:avLst/>
          </a:prstGeom>
          <a:noFill/>
        </p:spPr>
        <p:txBody>
          <a:bodyPr wrap="square">
            <a:spAutoFit/>
          </a:bodyPr>
          <a:lstStyle/>
          <a:p>
            <a:r>
              <a:rPr lang="en-US" altLang="en-US" sz="3200" dirty="0"/>
              <a:t>Why Object-Oriented -&gt; </a:t>
            </a:r>
            <a:br>
              <a:rPr lang="en-US" altLang="en-US" sz="3200" dirty="0"/>
            </a:br>
            <a:r>
              <a:rPr lang="en-US" altLang="en-US" sz="3200" dirty="0"/>
              <a:t>                What is a </a:t>
            </a:r>
            <a:r>
              <a:rPr lang="en-US" altLang="en-US" sz="3200" b="1" i="1" dirty="0"/>
              <a:t>model </a:t>
            </a:r>
            <a:r>
              <a:rPr lang="en-US" altLang="en-US" sz="3200" b="1" dirty="0"/>
              <a:t>and why</a:t>
            </a:r>
            <a:r>
              <a:rPr lang="en-US" altLang="en-US" sz="3200" dirty="0"/>
              <a:t>?</a:t>
            </a:r>
            <a:endParaRPr lang="en-IN" sz="3200" dirty="0"/>
          </a:p>
        </p:txBody>
      </p:sp>
      <p:sp>
        <p:nvSpPr>
          <p:cNvPr id="9" name="TextBox 8">
            <a:extLst>
              <a:ext uri="{FF2B5EF4-FFF2-40B4-BE49-F238E27FC236}">
                <a16:creationId xmlns:a16="http://schemas.microsoft.com/office/drawing/2014/main" id="{45216D99-2395-4C9D-AD3F-16A1D720EEC5}"/>
              </a:ext>
            </a:extLst>
          </p:cNvPr>
          <p:cNvSpPr txBox="1"/>
          <p:nvPr/>
        </p:nvSpPr>
        <p:spPr>
          <a:xfrm>
            <a:off x="1448586" y="3868589"/>
            <a:ext cx="10250078" cy="1724190"/>
          </a:xfrm>
          <a:prstGeom prst="rect">
            <a:avLst/>
          </a:prstGeom>
          <a:noFill/>
        </p:spPr>
        <p:txBody>
          <a:bodyPr wrap="square">
            <a:spAutoFit/>
          </a:bodyPr>
          <a:lstStyle/>
          <a:p>
            <a:pPr marL="285750" indent="-285750" algn="just">
              <a:lnSpc>
                <a:spcPct val="80000"/>
              </a:lnSpc>
              <a:buFont typeface="Arial" panose="020B0604020202020204" pitchFamily="34" charset="0"/>
              <a:buChar char="•"/>
            </a:pPr>
            <a:r>
              <a:rPr lang="en-US" altLang="en-US" sz="2200" dirty="0"/>
              <a:t>To understand </a:t>
            </a:r>
            <a:r>
              <a:rPr lang="en-US" altLang="en-US" sz="2200" i="1" dirty="0"/>
              <a:t>why</a:t>
            </a:r>
            <a:r>
              <a:rPr lang="en-US" altLang="en-US" sz="2200" dirty="0"/>
              <a:t> a software system is needed, </a:t>
            </a:r>
            <a:r>
              <a:rPr lang="en-US" altLang="en-US" sz="2200" i="1" dirty="0"/>
              <a:t>what</a:t>
            </a:r>
            <a:r>
              <a:rPr lang="en-US" altLang="en-US" sz="2200" dirty="0"/>
              <a:t> it should do, and </a:t>
            </a:r>
            <a:r>
              <a:rPr lang="en-US" altLang="en-US" sz="2200" i="1" dirty="0"/>
              <a:t>how</a:t>
            </a:r>
            <a:r>
              <a:rPr lang="en-US" altLang="en-US" sz="2200" dirty="0"/>
              <a:t> it should do it.</a:t>
            </a:r>
          </a:p>
          <a:p>
            <a:pPr marL="285750" indent="-285750" algn="just">
              <a:lnSpc>
                <a:spcPct val="80000"/>
              </a:lnSpc>
              <a:buFont typeface="Arial" panose="020B0604020202020204" pitchFamily="34" charset="0"/>
              <a:buChar char="•"/>
            </a:pPr>
            <a:r>
              <a:rPr lang="en-US" altLang="en-US" sz="2200" dirty="0"/>
              <a:t>To communicate our understanding of why, what and how.</a:t>
            </a:r>
          </a:p>
          <a:p>
            <a:pPr marL="285750" indent="-285750" algn="just">
              <a:lnSpc>
                <a:spcPct val="80000"/>
              </a:lnSpc>
              <a:buFont typeface="Arial" panose="020B0604020202020204" pitchFamily="34" charset="0"/>
              <a:buChar char="•"/>
            </a:pPr>
            <a:r>
              <a:rPr lang="en-US" altLang="en-US" sz="2200" dirty="0"/>
              <a:t>To detect commonalities and differences in your perception, my perception, his perception and her perception of reality.</a:t>
            </a:r>
          </a:p>
          <a:p>
            <a:pPr marL="285750" indent="-285750" algn="just">
              <a:lnSpc>
                <a:spcPct val="80000"/>
              </a:lnSpc>
              <a:buFont typeface="Arial" panose="020B0604020202020204" pitchFamily="34" charset="0"/>
              <a:buChar char="•"/>
            </a:pPr>
            <a:r>
              <a:rPr lang="en-US" altLang="en-US" sz="2200" dirty="0"/>
              <a:t>To detect misunderstandings and miscommunications.	</a:t>
            </a:r>
            <a:endParaRPr lang="en-IN" sz="2200" dirty="0"/>
          </a:p>
        </p:txBody>
      </p:sp>
    </p:spTree>
    <p:extLst>
      <p:ext uri="{BB962C8B-B14F-4D97-AF65-F5344CB8AC3E}">
        <p14:creationId xmlns:p14="http://schemas.microsoft.com/office/powerpoint/2010/main" val="20346366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A8B6B1E-5B94-4A8A-A7E5-FFF311142DBF}"/>
              </a:ext>
            </a:extLst>
          </p:cNvPr>
          <p:cNvSpPr>
            <a:spLocks noGrp="1"/>
          </p:cNvSpPr>
          <p:nvPr>
            <p:ph type="ftr" sz="quarter" idx="11"/>
          </p:nvPr>
        </p:nvSpPr>
        <p:spPr>
          <a:xfrm>
            <a:off x="4038600" y="6356350"/>
            <a:ext cx="5322216" cy="365125"/>
          </a:xfrm>
        </p:spPr>
        <p:txBody>
          <a:bodyPr/>
          <a:lstStyle/>
          <a:p>
            <a:r>
              <a:rPr lang="en-US" dirty="0"/>
              <a:t>SCS1205 OOAD - Unit 1 An Overview of System Development</a:t>
            </a:r>
            <a:endParaRPr lang="en-IN" dirty="0"/>
          </a:p>
        </p:txBody>
      </p:sp>
      <p:sp>
        <p:nvSpPr>
          <p:cNvPr id="3" name="Slide Number Placeholder 2">
            <a:extLst>
              <a:ext uri="{FF2B5EF4-FFF2-40B4-BE49-F238E27FC236}">
                <a16:creationId xmlns:a16="http://schemas.microsoft.com/office/drawing/2014/main" id="{60631966-B77C-4FF0-BF51-26213E3003DA}"/>
              </a:ext>
            </a:extLst>
          </p:cNvPr>
          <p:cNvSpPr>
            <a:spLocks noGrp="1"/>
          </p:cNvSpPr>
          <p:nvPr>
            <p:ph type="sldNum" sz="quarter" idx="12"/>
          </p:nvPr>
        </p:nvSpPr>
        <p:spPr/>
        <p:txBody>
          <a:bodyPr/>
          <a:lstStyle/>
          <a:p>
            <a:fld id="{C47D4F2A-FF3F-4D76-897B-B2071BBC9AF3}" type="slidenum">
              <a:rPr lang="en-IN" smtClean="0"/>
              <a:t>16</a:t>
            </a:fld>
            <a:endParaRPr lang="en-IN"/>
          </a:p>
        </p:txBody>
      </p:sp>
      <p:pic>
        <p:nvPicPr>
          <p:cNvPr id="5" name="Picture 4">
            <a:extLst>
              <a:ext uri="{FF2B5EF4-FFF2-40B4-BE49-F238E27FC236}">
                <a16:creationId xmlns:a16="http://schemas.microsoft.com/office/drawing/2014/main" id="{92F2CCDB-09F2-402E-B286-7F8F09D58B2C}"/>
              </a:ext>
            </a:extLst>
          </p:cNvPr>
          <p:cNvPicPr>
            <a:picLocks noChangeAspect="1"/>
          </p:cNvPicPr>
          <p:nvPr/>
        </p:nvPicPr>
        <p:blipFill>
          <a:blip r:embed="rId2"/>
          <a:stretch>
            <a:fillRect/>
          </a:stretch>
        </p:blipFill>
        <p:spPr>
          <a:xfrm>
            <a:off x="1731291" y="1330365"/>
            <a:ext cx="9920240" cy="4805756"/>
          </a:xfrm>
          <a:prstGeom prst="rect">
            <a:avLst/>
          </a:prstGeom>
        </p:spPr>
      </p:pic>
      <p:sp>
        <p:nvSpPr>
          <p:cNvPr id="6" name="TextBox 5">
            <a:extLst>
              <a:ext uri="{FF2B5EF4-FFF2-40B4-BE49-F238E27FC236}">
                <a16:creationId xmlns:a16="http://schemas.microsoft.com/office/drawing/2014/main" id="{D8E36821-CA8C-42D8-9C3E-A0A4B8B6B675}"/>
              </a:ext>
            </a:extLst>
          </p:cNvPr>
          <p:cNvSpPr txBox="1"/>
          <p:nvPr/>
        </p:nvSpPr>
        <p:spPr>
          <a:xfrm>
            <a:off x="1443871" y="-158656"/>
            <a:ext cx="8416565" cy="1323439"/>
          </a:xfrm>
          <a:prstGeom prst="rect">
            <a:avLst/>
          </a:prstGeom>
          <a:noFill/>
        </p:spPr>
        <p:txBody>
          <a:bodyPr wrap="square">
            <a:spAutoFit/>
          </a:bodyPr>
          <a:lstStyle/>
          <a:p>
            <a:endParaRPr lang="en-US" sz="4000" b="1" dirty="0"/>
          </a:p>
          <a:p>
            <a:r>
              <a:rPr lang="en-US" sz="4000" b="1" dirty="0"/>
              <a:t>Overview of Unified Approach</a:t>
            </a:r>
            <a:endParaRPr lang="en-IN" sz="4000" dirty="0"/>
          </a:p>
        </p:txBody>
      </p:sp>
    </p:spTree>
    <p:extLst>
      <p:ext uri="{BB962C8B-B14F-4D97-AF65-F5344CB8AC3E}">
        <p14:creationId xmlns:p14="http://schemas.microsoft.com/office/powerpoint/2010/main" val="20284792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6319145C-78AD-4FF3-8E24-5C8CDE3F0E62}"/>
              </a:ext>
            </a:extLst>
          </p:cNvPr>
          <p:cNvSpPr>
            <a:spLocks noGrp="1"/>
          </p:cNvSpPr>
          <p:nvPr>
            <p:ph type="ftr" sz="quarter" idx="11"/>
          </p:nvPr>
        </p:nvSpPr>
        <p:spPr>
          <a:xfrm>
            <a:off x="4038600" y="6356350"/>
            <a:ext cx="5011132" cy="365125"/>
          </a:xfrm>
        </p:spPr>
        <p:txBody>
          <a:bodyPr/>
          <a:lstStyle/>
          <a:p>
            <a:r>
              <a:rPr lang="en-US" dirty="0"/>
              <a:t>SCS1205 OOAD - Unit 1 An Overview of System Development</a:t>
            </a:r>
            <a:endParaRPr lang="en-IN" dirty="0"/>
          </a:p>
        </p:txBody>
      </p:sp>
      <p:sp>
        <p:nvSpPr>
          <p:cNvPr id="3" name="Slide Number Placeholder 2">
            <a:extLst>
              <a:ext uri="{FF2B5EF4-FFF2-40B4-BE49-F238E27FC236}">
                <a16:creationId xmlns:a16="http://schemas.microsoft.com/office/drawing/2014/main" id="{31B18EC3-14E5-4DD5-AF52-5E9FEAEE810D}"/>
              </a:ext>
            </a:extLst>
          </p:cNvPr>
          <p:cNvSpPr>
            <a:spLocks noGrp="1"/>
          </p:cNvSpPr>
          <p:nvPr>
            <p:ph type="sldNum" sz="quarter" idx="12"/>
          </p:nvPr>
        </p:nvSpPr>
        <p:spPr/>
        <p:txBody>
          <a:bodyPr/>
          <a:lstStyle/>
          <a:p>
            <a:fld id="{C47D4F2A-FF3F-4D76-897B-B2071BBC9AF3}" type="slidenum">
              <a:rPr lang="en-IN" smtClean="0"/>
              <a:t>17</a:t>
            </a:fld>
            <a:endParaRPr lang="en-IN"/>
          </a:p>
        </p:txBody>
      </p:sp>
      <p:pic>
        <p:nvPicPr>
          <p:cNvPr id="4" name="image33.png">
            <a:extLst>
              <a:ext uri="{FF2B5EF4-FFF2-40B4-BE49-F238E27FC236}">
                <a16:creationId xmlns:a16="http://schemas.microsoft.com/office/drawing/2014/main" id="{99877101-0DBE-48B9-ABCD-92710D46B7AF}"/>
              </a:ext>
            </a:extLst>
          </p:cNvPr>
          <p:cNvPicPr/>
          <p:nvPr/>
        </p:nvPicPr>
        <p:blipFill>
          <a:blip r:embed="rId2" cstate="print"/>
          <a:stretch>
            <a:fillRect/>
          </a:stretch>
        </p:blipFill>
        <p:spPr>
          <a:xfrm>
            <a:off x="2064002" y="735508"/>
            <a:ext cx="7918198" cy="5386983"/>
          </a:xfrm>
          <a:prstGeom prst="rect">
            <a:avLst/>
          </a:prstGeom>
        </p:spPr>
      </p:pic>
      <p:sp>
        <p:nvSpPr>
          <p:cNvPr id="5" name="TextBox 4">
            <a:extLst>
              <a:ext uri="{FF2B5EF4-FFF2-40B4-BE49-F238E27FC236}">
                <a16:creationId xmlns:a16="http://schemas.microsoft.com/office/drawing/2014/main" id="{056F688D-CE97-4867-85E6-FF7AF88976A0}"/>
              </a:ext>
            </a:extLst>
          </p:cNvPr>
          <p:cNvSpPr txBox="1"/>
          <p:nvPr/>
        </p:nvSpPr>
        <p:spPr>
          <a:xfrm>
            <a:off x="3516515" y="159928"/>
            <a:ext cx="8416565" cy="461665"/>
          </a:xfrm>
          <a:prstGeom prst="rect">
            <a:avLst/>
          </a:prstGeom>
          <a:noFill/>
        </p:spPr>
        <p:txBody>
          <a:bodyPr wrap="square">
            <a:spAutoFit/>
          </a:bodyPr>
          <a:lstStyle/>
          <a:p>
            <a:r>
              <a:rPr lang="en-IN" sz="2400" b="1" dirty="0">
                <a:latin typeface="Arial" panose="020B0604020202020204" pitchFamily="34" charset="0"/>
                <a:cs typeface="Arial" panose="020B0604020202020204" pitchFamily="34" charset="0"/>
              </a:rPr>
              <a:t>P</a:t>
            </a:r>
            <a:r>
              <a:rPr lang="en-US" sz="2400" b="1" dirty="0">
                <a:effectLst/>
                <a:latin typeface="Arial" panose="020B0604020202020204" pitchFamily="34" charset="0"/>
                <a:ea typeface="Times New Roman" panose="02020603050405020304" pitchFamily="18" charset="0"/>
                <a:cs typeface="Arial" panose="020B0604020202020204" pitchFamily="34" charset="0"/>
              </a:rPr>
              <a:t>rocesses and Components of UA</a:t>
            </a:r>
            <a:endParaRPr lang="en-US" sz="24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640110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4B86681-693B-4C52-AFD7-B5DB35AEEF6E}"/>
              </a:ext>
            </a:extLst>
          </p:cNvPr>
          <p:cNvSpPr>
            <a:spLocks noGrp="1"/>
          </p:cNvSpPr>
          <p:nvPr>
            <p:ph type="ftr" sz="quarter" idx="11"/>
          </p:nvPr>
        </p:nvSpPr>
        <p:spPr>
          <a:xfrm>
            <a:off x="4038599" y="6356350"/>
            <a:ext cx="4954571" cy="365125"/>
          </a:xfrm>
        </p:spPr>
        <p:txBody>
          <a:bodyPr/>
          <a:lstStyle/>
          <a:p>
            <a:r>
              <a:rPr lang="en-US" dirty="0"/>
              <a:t>SCS1205 OOAD - Unit 1 An Overview of System Development</a:t>
            </a:r>
            <a:endParaRPr lang="en-IN" dirty="0"/>
          </a:p>
        </p:txBody>
      </p:sp>
      <p:sp>
        <p:nvSpPr>
          <p:cNvPr id="3" name="Slide Number Placeholder 2">
            <a:extLst>
              <a:ext uri="{FF2B5EF4-FFF2-40B4-BE49-F238E27FC236}">
                <a16:creationId xmlns:a16="http://schemas.microsoft.com/office/drawing/2014/main" id="{48D7B6B4-B747-452C-AC14-B88751D11A72}"/>
              </a:ext>
            </a:extLst>
          </p:cNvPr>
          <p:cNvSpPr>
            <a:spLocks noGrp="1"/>
          </p:cNvSpPr>
          <p:nvPr>
            <p:ph type="sldNum" sz="quarter" idx="12"/>
          </p:nvPr>
        </p:nvSpPr>
        <p:spPr/>
        <p:txBody>
          <a:bodyPr/>
          <a:lstStyle/>
          <a:p>
            <a:fld id="{C47D4F2A-FF3F-4D76-897B-B2071BBC9AF3}" type="slidenum">
              <a:rPr lang="en-IN" smtClean="0"/>
              <a:t>18</a:t>
            </a:fld>
            <a:endParaRPr lang="en-IN"/>
          </a:p>
        </p:txBody>
      </p:sp>
      <p:sp>
        <p:nvSpPr>
          <p:cNvPr id="7" name="TextBox 6">
            <a:extLst>
              <a:ext uri="{FF2B5EF4-FFF2-40B4-BE49-F238E27FC236}">
                <a16:creationId xmlns:a16="http://schemas.microsoft.com/office/drawing/2014/main" id="{664896B2-3FFB-4200-8B72-E9965D66E9ED}"/>
              </a:ext>
            </a:extLst>
          </p:cNvPr>
          <p:cNvSpPr txBox="1"/>
          <p:nvPr/>
        </p:nvSpPr>
        <p:spPr>
          <a:xfrm>
            <a:off x="1604914" y="824002"/>
            <a:ext cx="7284562" cy="461665"/>
          </a:xfrm>
          <a:prstGeom prst="rect">
            <a:avLst/>
          </a:prstGeom>
          <a:noFill/>
        </p:spPr>
        <p:txBody>
          <a:bodyPr wrap="square">
            <a:spAutoFit/>
          </a:bodyPr>
          <a:lstStyle/>
          <a:p>
            <a:r>
              <a:rPr lang="en-US" sz="2400" b="1" dirty="0">
                <a:effectLst/>
                <a:latin typeface="Arial" panose="020B0604020202020204" pitchFamily="34" charset="0"/>
                <a:ea typeface="Times New Roman" panose="02020603050405020304" pitchFamily="18" charset="0"/>
                <a:cs typeface="Arial" panose="020B0604020202020204" pitchFamily="34" charset="0"/>
              </a:rPr>
              <a:t>The UA consists of the following concepts:</a:t>
            </a:r>
            <a:endParaRPr lang="en-IN" sz="2400" b="1"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E8F6C8AC-FB14-4453-8BC3-CA2497FCBEC3}"/>
              </a:ext>
            </a:extLst>
          </p:cNvPr>
          <p:cNvSpPr txBox="1"/>
          <p:nvPr/>
        </p:nvSpPr>
        <p:spPr>
          <a:xfrm>
            <a:off x="1953705" y="1693610"/>
            <a:ext cx="6094428" cy="3041858"/>
          </a:xfrm>
          <a:prstGeom prst="rect">
            <a:avLst/>
          </a:prstGeom>
          <a:noFill/>
        </p:spPr>
        <p:txBody>
          <a:bodyPr wrap="square">
            <a:spAutoFit/>
          </a:bodyPr>
          <a:lstStyle/>
          <a:p>
            <a:pPr marL="342900" lvl="0" indent="-342900">
              <a:buSzPts val="1200"/>
              <a:buFont typeface="+mj-lt"/>
              <a:buAutoNum type="arabicPeriod"/>
              <a:tabLst>
                <a:tab pos="596900" algn="l"/>
                <a:tab pos="597535" algn="l"/>
              </a:tabLst>
            </a:pPr>
            <a:r>
              <a:rPr lang="en-US" sz="1800" dirty="0" err="1">
                <a:effectLst/>
                <a:latin typeface="Times New Roman" panose="02020603050405020304" pitchFamily="18" charset="0"/>
                <a:ea typeface="Symbol" panose="05050102010706020507" pitchFamily="18" charset="2"/>
                <a:cs typeface="Symbol" panose="05050102010706020507" pitchFamily="18" charset="2"/>
              </a:rPr>
              <a:t>Usecase</a:t>
            </a:r>
            <a:r>
              <a:rPr lang="en-US" sz="1800" dirty="0">
                <a:effectLst/>
                <a:latin typeface="Times New Roman" panose="02020603050405020304" pitchFamily="18" charset="0"/>
                <a:ea typeface="Symbol" panose="05050102010706020507" pitchFamily="18" charset="2"/>
                <a:cs typeface="Symbol" panose="05050102010706020507" pitchFamily="18" charset="2"/>
              </a:rPr>
              <a:t> driven</a:t>
            </a:r>
            <a:r>
              <a:rPr lang="en-US" sz="1800" spc="-15" dirty="0">
                <a:effectLst/>
                <a:latin typeface="Times New Roman" panose="02020603050405020304" pitchFamily="18" charset="0"/>
                <a:ea typeface="Symbol" panose="05050102010706020507" pitchFamily="18" charset="2"/>
                <a:cs typeface="Symbol" panose="05050102010706020507" pitchFamily="18" charset="2"/>
              </a:rPr>
              <a:t> </a:t>
            </a:r>
            <a:r>
              <a:rPr lang="en-US" sz="1800" dirty="0">
                <a:effectLst/>
                <a:latin typeface="Times New Roman" panose="02020603050405020304" pitchFamily="18" charset="0"/>
                <a:ea typeface="Symbol" panose="05050102010706020507" pitchFamily="18" charset="2"/>
                <a:cs typeface="Symbol" panose="05050102010706020507" pitchFamily="18" charset="2"/>
              </a:rPr>
              <a:t>approach</a:t>
            </a:r>
            <a:endParaRPr lang="en-IN" sz="1600" dirty="0">
              <a:effectLst/>
              <a:latin typeface="Times New Roman" panose="02020603050405020304" pitchFamily="18" charset="0"/>
              <a:ea typeface="Symbol" panose="05050102010706020507" pitchFamily="18" charset="2"/>
              <a:cs typeface="Symbol" panose="05050102010706020507" pitchFamily="18" charset="2"/>
            </a:endParaRPr>
          </a:p>
          <a:p>
            <a:pPr marL="342900" lvl="0" indent="-342900">
              <a:spcBef>
                <a:spcPts val="210"/>
              </a:spcBef>
              <a:spcAft>
                <a:spcPts val="0"/>
              </a:spcAft>
              <a:buSzPts val="1200"/>
              <a:buFont typeface="+mj-lt"/>
              <a:buAutoNum type="arabicPeriod"/>
              <a:tabLst>
                <a:tab pos="596900" algn="l"/>
                <a:tab pos="597535" algn="l"/>
              </a:tabLst>
            </a:pPr>
            <a:r>
              <a:rPr lang="en-US" sz="1800" dirty="0">
                <a:effectLst/>
                <a:latin typeface="Times New Roman" panose="02020603050405020304" pitchFamily="18" charset="0"/>
                <a:ea typeface="Symbol" panose="05050102010706020507" pitchFamily="18" charset="2"/>
                <a:cs typeface="Symbol" panose="05050102010706020507" pitchFamily="18" charset="2"/>
              </a:rPr>
              <a:t>Utilizing the UML for</a:t>
            </a:r>
            <a:r>
              <a:rPr lang="en-US" sz="1800" spc="55" dirty="0">
                <a:effectLst/>
                <a:latin typeface="Times New Roman" panose="02020603050405020304" pitchFamily="18" charset="0"/>
                <a:ea typeface="Symbol" panose="05050102010706020507" pitchFamily="18" charset="2"/>
                <a:cs typeface="Symbol" panose="05050102010706020507" pitchFamily="18" charset="2"/>
              </a:rPr>
              <a:t> </a:t>
            </a:r>
            <a:r>
              <a:rPr lang="en-US" sz="1800" dirty="0">
                <a:effectLst/>
                <a:latin typeface="Times New Roman" panose="02020603050405020304" pitchFamily="18" charset="0"/>
                <a:ea typeface="Symbol" panose="05050102010706020507" pitchFamily="18" charset="2"/>
                <a:cs typeface="Symbol" panose="05050102010706020507" pitchFamily="18" charset="2"/>
              </a:rPr>
              <a:t>modeling</a:t>
            </a:r>
            <a:endParaRPr lang="en-IN" sz="1600" dirty="0">
              <a:effectLst/>
              <a:latin typeface="Times New Roman" panose="02020603050405020304" pitchFamily="18" charset="0"/>
              <a:ea typeface="Symbol" panose="05050102010706020507" pitchFamily="18" charset="2"/>
              <a:cs typeface="Symbol" panose="05050102010706020507" pitchFamily="18" charset="2"/>
            </a:endParaRPr>
          </a:p>
          <a:p>
            <a:pPr marL="342900" lvl="0" indent="-342900">
              <a:spcBef>
                <a:spcPts val="210"/>
              </a:spcBef>
              <a:spcAft>
                <a:spcPts val="0"/>
              </a:spcAft>
              <a:buSzPts val="1200"/>
              <a:buFont typeface="+mj-lt"/>
              <a:buAutoNum type="arabicPeriod"/>
              <a:tabLst>
                <a:tab pos="596900" algn="l"/>
                <a:tab pos="597535" algn="l"/>
              </a:tabLst>
            </a:pPr>
            <a:r>
              <a:rPr lang="en-US" sz="1800" dirty="0">
                <a:effectLst/>
                <a:latin typeface="Times New Roman" panose="02020603050405020304" pitchFamily="18" charset="0"/>
                <a:ea typeface="Symbol" panose="05050102010706020507" pitchFamily="18" charset="2"/>
                <a:cs typeface="Symbol" panose="05050102010706020507" pitchFamily="18" charset="2"/>
              </a:rPr>
              <a:t>Object oriented</a:t>
            </a:r>
            <a:r>
              <a:rPr lang="en-US" sz="1800" spc="50" dirty="0">
                <a:effectLst/>
                <a:latin typeface="Times New Roman" panose="02020603050405020304" pitchFamily="18" charset="0"/>
                <a:ea typeface="Symbol" panose="05050102010706020507" pitchFamily="18" charset="2"/>
                <a:cs typeface="Symbol" panose="05050102010706020507" pitchFamily="18" charset="2"/>
              </a:rPr>
              <a:t> </a:t>
            </a:r>
            <a:r>
              <a:rPr lang="en-US" sz="1800" dirty="0">
                <a:effectLst/>
                <a:latin typeface="Times New Roman" panose="02020603050405020304" pitchFamily="18" charset="0"/>
                <a:ea typeface="Symbol" panose="05050102010706020507" pitchFamily="18" charset="2"/>
                <a:cs typeface="Symbol" panose="05050102010706020507" pitchFamily="18" charset="2"/>
              </a:rPr>
              <a:t>analysis</a:t>
            </a:r>
            <a:endParaRPr lang="en-IN" sz="1600" dirty="0">
              <a:effectLst/>
              <a:latin typeface="Times New Roman" panose="02020603050405020304" pitchFamily="18" charset="0"/>
              <a:ea typeface="Symbol" panose="05050102010706020507" pitchFamily="18" charset="2"/>
              <a:cs typeface="Symbol" panose="05050102010706020507" pitchFamily="18" charset="2"/>
            </a:endParaRPr>
          </a:p>
          <a:p>
            <a:pPr marL="342900" lvl="0" indent="-342900">
              <a:spcBef>
                <a:spcPts val="210"/>
              </a:spcBef>
              <a:spcAft>
                <a:spcPts val="0"/>
              </a:spcAft>
              <a:buSzPts val="1200"/>
              <a:buFont typeface="+mj-lt"/>
              <a:buAutoNum type="arabicPeriod"/>
              <a:tabLst>
                <a:tab pos="596900" algn="l"/>
                <a:tab pos="597535" algn="l"/>
              </a:tabLst>
            </a:pPr>
            <a:r>
              <a:rPr lang="en-US" sz="1800" dirty="0">
                <a:effectLst/>
                <a:latin typeface="Times New Roman" panose="02020603050405020304" pitchFamily="18" charset="0"/>
                <a:ea typeface="Symbol" panose="05050102010706020507" pitchFamily="18" charset="2"/>
                <a:cs typeface="Symbol" panose="05050102010706020507" pitchFamily="18" charset="2"/>
              </a:rPr>
              <a:t>Object oriented</a:t>
            </a:r>
            <a:r>
              <a:rPr lang="en-US" sz="1800" spc="40" dirty="0">
                <a:effectLst/>
                <a:latin typeface="Times New Roman" panose="02020603050405020304" pitchFamily="18" charset="0"/>
                <a:ea typeface="Symbol" panose="05050102010706020507" pitchFamily="18" charset="2"/>
                <a:cs typeface="Symbol" panose="05050102010706020507" pitchFamily="18" charset="2"/>
              </a:rPr>
              <a:t> </a:t>
            </a:r>
            <a:r>
              <a:rPr lang="en-US" sz="1800" dirty="0">
                <a:effectLst/>
                <a:latin typeface="Times New Roman" panose="02020603050405020304" pitchFamily="18" charset="0"/>
                <a:ea typeface="Symbol" panose="05050102010706020507" pitchFamily="18" charset="2"/>
                <a:cs typeface="Symbol" panose="05050102010706020507" pitchFamily="18" charset="2"/>
              </a:rPr>
              <a:t>design</a:t>
            </a:r>
            <a:endParaRPr lang="en-IN" sz="1600" dirty="0">
              <a:effectLst/>
              <a:latin typeface="Times New Roman" panose="02020603050405020304" pitchFamily="18" charset="0"/>
              <a:ea typeface="Symbol" panose="05050102010706020507" pitchFamily="18" charset="2"/>
              <a:cs typeface="Symbol" panose="05050102010706020507" pitchFamily="18" charset="2"/>
            </a:endParaRPr>
          </a:p>
          <a:p>
            <a:pPr marL="342900" lvl="0" indent="-342900">
              <a:spcBef>
                <a:spcPts val="190"/>
              </a:spcBef>
              <a:spcAft>
                <a:spcPts val="0"/>
              </a:spcAft>
              <a:buSzPts val="1200"/>
              <a:buFont typeface="+mj-lt"/>
              <a:buAutoNum type="arabicPeriod"/>
              <a:tabLst>
                <a:tab pos="596900" algn="l"/>
                <a:tab pos="597535" algn="l"/>
              </a:tabLst>
            </a:pPr>
            <a:r>
              <a:rPr lang="en-US" sz="1800" dirty="0">
                <a:effectLst/>
                <a:latin typeface="Times New Roman" panose="02020603050405020304" pitchFamily="18" charset="0"/>
                <a:ea typeface="Symbol" panose="05050102010706020507" pitchFamily="18" charset="2"/>
                <a:cs typeface="Symbol" panose="05050102010706020507" pitchFamily="18" charset="2"/>
              </a:rPr>
              <a:t>Repositories of reusable classes and maximum</a:t>
            </a:r>
            <a:r>
              <a:rPr lang="en-US" sz="1800" spc="-35" dirty="0">
                <a:effectLst/>
                <a:latin typeface="Times New Roman" panose="02020603050405020304" pitchFamily="18" charset="0"/>
                <a:ea typeface="Symbol" panose="05050102010706020507" pitchFamily="18" charset="2"/>
                <a:cs typeface="Symbol" panose="05050102010706020507" pitchFamily="18" charset="2"/>
              </a:rPr>
              <a:t> </a:t>
            </a:r>
            <a:r>
              <a:rPr lang="en-US" sz="1800" dirty="0">
                <a:effectLst/>
                <a:latin typeface="Times New Roman" panose="02020603050405020304" pitchFamily="18" charset="0"/>
                <a:ea typeface="Symbol" panose="05050102010706020507" pitchFamily="18" charset="2"/>
                <a:cs typeface="Symbol" panose="05050102010706020507" pitchFamily="18" charset="2"/>
              </a:rPr>
              <a:t>reuse</a:t>
            </a:r>
            <a:endParaRPr lang="en-IN" sz="1600" dirty="0">
              <a:effectLst/>
              <a:latin typeface="Times New Roman" panose="02020603050405020304" pitchFamily="18" charset="0"/>
              <a:ea typeface="Symbol" panose="05050102010706020507" pitchFamily="18" charset="2"/>
              <a:cs typeface="Symbol" panose="05050102010706020507" pitchFamily="18" charset="2"/>
            </a:endParaRPr>
          </a:p>
          <a:p>
            <a:pPr marL="342900" lvl="0" indent="-342900">
              <a:spcBef>
                <a:spcPts val="210"/>
              </a:spcBef>
              <a:spcAft>
                <a:spcPts val="0"/>
              </a:spcAft>
              <a:buSzPts val="1200"/>
              <a:buFont typeface="+mj-lt"/>
              <a:buAutoNum type="arabicPeriod"/>
              <a:tabLst>
                <a:tab pos="596900" algn="l"/>
                <a:tab pos="597535" algn="l"/>
              </a:tabLst>
            </a:pPr>
            <a:r>
              <a:rPr lang="en-US" sz="1800" dirty="0">
                <a:effectLst/>
                <a:latin typeface="Times New Roman" panose="02020603050405020304" pitchFamily="18" charset="0"/>
                <a:ea typeface="Symbol" panose="05050102010706020507" pitchFamily="18" charset="2"/>
                <a:cs typeface="Symbol" panose="05050102010706020507" pitchFamily="18" charset="2"/>
              </a:rPr>
              <a:t>The layered</a:t>
            </a:r>
            <a:r>
              <a:rPr lang="en-US" sz="1800" spc="40" dirty="0">
                <a:effectLst/>
                <a:latin typeface="Times New Roman" panose="02020603050405020304" pitchFamily="18" charset="0"/>
                <a:ea typeface="Symbol" panose="05050102010706020507" pitchFamily="18" charset="2"/>
                <a:cs typeface="Symbol" panose="05050102010706020507" pitchFamily="18" charset="2"/>
              </a:rPr>
              <a:t> </a:t>
            </a:r>
            <a:r>
              <a:rPr lang="en-US" sz="1800" dirty="0">
                <a:effectLst/>
                <a:latin typeface="Times New Roman" panose="02020603050405020304" pitchFamily="18" charset="0"/>
                <a:ea typeface="Symbol" panose="05050102010706020507" pitchFamily="18" charset="2"/>
                <a:cs typeface="Symbol" panose="05050102010706020507" pitchFamily="18" charset="2"/>
              </a:rPr>
              <a:t>approach</a:t>
            </a:r>
            <a:endParaRPr lang="en-IN" sz="1600" dirty="0">
              <a:effectLst/>
              <a:latin typeface="Times New Roman" panose="02020603050405020304" pitchFamily="18" charset="0"/>
              <a:ea typeface="Symbol" panose="05050102010706020507" pitchFamily="18" charset="2"/>
              <a:cs typeface="Symbol" panose="05050102010706020507" pitchFamily="18" charset="2"/>
            </a:endParaRPr>
          </a:p>
          <a:p>
            <a:pPr marL="342900" lvl="0" indent="-342900">
              <a:spcBef>
                <a:spcPts val="210"/>
              </a:spcBef>
              <a:spcAft>
                <a:spcPts val="0"/>
              </a:spcAft>
              <a:buSzPts val="1200"/>
              <a:buFont typeface="+mj-lt"/>
              <a:buAutoNum type="arabicPeriod"/>
              <a:tabLst>
                <a:tab pos="596900" algn="l"/>
                <a:tab pos="597535" algn="l"/>
              </a:tabLst>
            </a:pPr>
            <a:r>
              <a:rPr lang="en-US" sz="1800" dirty="0">
                <a:effectLst/>
                <a:latin typeface="Times New Roman" panose="02020603050405020304" pitchFamily="18" charset="0"/>
                <a:ea typeface="Symbol" panose="05050102010706020507" pitchFamily="18" charset="2"/>
                <a:cs typeface="Symbol" panose="05050102010706020507" pitchFamily="18" charset="2"/>
              </a:rPr>
              <a:t>Incremental development and</a:t>
            </a:r>
            <a:r>
              <a:rPr lang="en-US" sz="1800" spc="5" dirty="0">
                <a:effectLst/>
                <a:latin typeface="Times New Roman" panose="02020603050405020304" pitchFamily="18" charset="0"/>
                <a:ea typeface="Symbol" panose="05050102010706020507" pitchFamily="18" charset="2"/>
                <a:cs typeface="Symbol" panose="05050102010706020507" pitchFamily="18" charset="2"/>
              </a:rPr>
              <a:t> </a:t>
            </a:r>
            <a:r>
              <a:rPr lang="en-US" sz="1800" dirty="0">
                <a:effectLst/>
                <a:latin typeface="Times New Roman" panose="02020603050405020304" pitchFamily="18" charset="0"/>
                <a:ea typeface="Symbol" panose="05050102010706020507" pitchFamily="18" charset="2"/>
                <a:cs typeface="Symbol" panose="05050102010706020507" pitchFamily="18" charset="2"/>
              </a:rPr>
              <a:t>prototyping</a:t>
            </a:r>
            <a:endParaRPr lang="en-IN" sz="1600" dirty="0">
              <a:effectLst/>
              <a:latin typeface="Times New Roman" panose="02020603050405020304" pitchFamily="18" charset="0"/>
              <a:ea typeface="Symbol" panose="05050102010706020507" pitchFamily="18" charset="2"/>
              <a:cs typeface="Symbol" panose="05050102010706020507" pitchFamily="18" charset="2"/>
            </a:endParaRPr>
          </a:p>
          <a:p>
            <a:pPr marL="342900" lvl="0" indent="-342900">
              <a:spcBef>
                <a:spcPts val="185"/>
              </a:spcBef>
              <a:spcAft>
                <a:spcPts val="0"/>
              </a:spcAft>
              <a:buSzPts val="1200"/>
              <a:buFont typeface="+mj-lt"/>
              <a:buAutoNum type="arabicPeriod"/>
              <a:tabLst>
                <a:tab pos="596900" algn="l"/>
                <a:tab pos="597535" algn="l"/>
              </a:tabLst>
            </a:pPr>
            <a:r>
              <a:rPr lang="en-US" sz="1800" dirty="0">
                <a:effectLst/>
                <a:latin typeface="Times New Roman" panose="02020603050405020304" pitchFamily="18" charset="0"/>
                <a:ea typeface="Symbol" panose="05050102010706020507" pitchFamily="18" charset="2"/>
                <a:cs typeface="Symbol" panose="05050102010706020507" pitchFamily="18" charset="2"/>
              </a:rPr>
              <a:t>Continuous testing</a:t>
            </a:r>
            <a:endParaRPr lang="en-IN" sz="1600" dirty="0">
              <a:effectLst/>
              <a:latin typeface="Times New Roman" panose="02020603050405020304" pitchFamily="18" charset="0"/>
              <a:ea typeface="Symbol" panose="05050102010706020507" pitchFamily="18" charset="2"/>
              <a:cs typeface="Symbol" panose="05050102010706020507" pitchFamily="18" charset="2"/>
            </a:endParaRPr>
          </a:p>
          <a:p>
            <a:br>
              <a:rPr lang="en-US" sz="1800" dirty="0">
                <a:effectLst/>
                <a:latin typeface="Times New Roman" panose="02020603050405020304" pitchFamily="18" charset="0"/>
                <a:ea typeface="Times New Roman" panose="02020603050405020304" pitchFamily="18" charset="0"/>
              </a:rPr>
            </a:br>
            <a:endParaRPr lang="en-IN" dirty="0"/>
          </a:p>
        </p:txBody>
      </p:sp>
    </p:spTree>
    <p:extLst>
      <p:ext uri="{BB962C8B-B14F-4D97-AF65-F5344CB8AC3E}">
        <p14:creationId xmlns:p14="http://schemas.microsoft.com/office/powerpoint/2010/main" val="2621079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63CB65A2-DC85-4499-80F9-397FCCAE5AB1}"/>
              </a:ext>
            </a:extLst>
          </p:cNvPr>
          <p:cNvSpPr>
            <a:spLocks noGrp="1"/>
          </p:cNvSpPr>
          <p:nvPr>
            <p:ph type="ftr" sz="quarter" idx="11"/>
          </p:nvPr>
        </p:nvSpPr>
        <p:spPr/>
        <p:txBody>
          <a:bodyPr/>
          <a:lstStyle/>
          <a:p>
            <a:r>
              <a:rPr lang="en-US" dirty="0"/>
              <a:t>SCS1205 OOAD - Unit 1 An Overview of System Development</a:t>
            </a:r>
            <a:endParaRPr lang="en-IN" dirty="0"/>
          </a:p>
        </p:txBody>
      </p:sp>
      <p:sp>
        <p:nvSpPr>
          <p:cNvPr id="3" name="Slide Number Placeholder 2">
            <a:extLst>
              <a:ext uri="{FF2B5EF4-FFF2-40B4-BE49-F238E27FC236}">
                <a16:creationId xmlns:a16="http://schemas.microsoft.com/office/drawing/2014/main" id="{126FBDB8-C629-4551-BA92-BFFA9F1B3F31}"/>
              </a:ext>
            </a:extLst>
          </p:cNvPr>
          <p:cNvSpPr>
            <a:spLocks noGrp="1"/>
          </p:cNvSpPr>
          <p:nvPr>
            <p:ph type="sldNum" sz="quarter" idx="12"/>
          </p:nvPr>
        </p:nvSpPr>
        <p:spPr/>
        <p:txBody>
          <a:bodyPr/>
          <a:lstStyle/>
          <a:p>
            <a:fld id="{C47D4F2A-FF3F-4D76-897B-B2071BBC9AF3}" type="slidenum">
              <a:rPr lang="en-IN" smtClean="0"/>
              <a:t>19</a:t>
            </a:fld>
            <a:endParaRPr lang="en-IN"/>
          </a:p>
        </p:txBody>
      </p:sp>
      <p:sp>
        <p:nvSpPr>
          <p:cNvPr id="5" name="TextBox 4">
            <a:extLst>
              <a:ext uri="{FF2B5EF4-FFF2-40B4-BE49-F238E27FC236}">
                <a16:creationId xmlns:a16="http://schemas.microsoft.com/office/drawing/2014/main" id="{CB7C47BA-689D-4A32-9468-EA3C8E88A478}"/>
              </a:ext>
            </a:extLst>
          </p:cNvPr>
          <p:cNvSpPr txBox="1"/>
          <p:nvPr/>
        </p:nvSpPr>
        <p:spPr>
          <a:xfrm>
            <a:off x="1736888" y="900241"/>
            <a:ext cx="9273619" cy="1785104"/>
          </a:xfrm>
          <a:prstGeom prst="rect">
            <a:avLst/>
          </a:prstGeom>
          <a:noFill/>
        </p:spPr>
        <p:txBody>
          <a:bodyPr wrap="square">
            <a:spAutoFit/>
          </a:bodyPr>
          <a:lstStyle/>
          <a:p>
            <a:pPr algn="just"/>
            <a:r>
              <a:rPr lang="en-US" sz="2000" b="1" dirty="0">
                <a:latin typeface="Times New Roman" panose="02020603050405020304" pitchFamily="18" charset="0"/>
              </a:rPr>
              <a:t>1. Use-case driven development</a:t>
            </a:r>
            <a:endParaRPr lang="en-IN" sz="2000" b="1" dirty="0">
              <a:latin typeface="Times New Roman" panose="02020603050405020304" pitchFamily="18" charset="0"/>
            </a:endParaRPr>
          </a:p>
          <a:p>
            <a:pPr algn="just"/>
            <a:r>
              <a:rPr lang="en-US" sz="1800" spc="5" dirty="0">
                <a:effectLst/>
                <a:latin typeface="Times New Roman" panose="02020603050405020304" pitchFamily="18" charset="0"/>
                <a:ea typeface="Times New Roman" panose="02020603050405020304" pitchFamily="18" charset="0"/>
              </a:rPr>
              <a:t>T</a:t>
            </a:r>
            <a:r>
              <a:rPr lang="en-US" sz="1800" spc="-25" dirty="0">
                <a:effectLst/>
                <a:latin typeface="Times New Roman" panose="02020603050405020304" pitchFamily="18" charset="0"/>
                <a:ea typeface="Times New Roman" panose="02020603050405020304" pitchFamily="18" charset="0"/>
              </a:rPr>
              <a:t>h</a:t>
            </a:r>
            <a:r>
              <a:rPr lang="en-US" sz="1800" dirty="0">
                <a:effectLst/>
                <a:latin typeface="Times New Roman" panose="02020603050405020304" pitchFamily="18" charset="0"/>
                <a:ea typeface="Times New Roman" panose="02020603050405020304" pitchFamily="18" charset="0"/>
              </a:rPr>
              <a:t>e u</a:t>
            </a:r>
            <a:r>
              <a:rPr lang="en-US" sz="1800" spc="-15" dirty="0">
                <a:effectLst/>
                <a:latin typeface="Times New Roman" panose="02020603050405020304" pitchFamily="18" charset="0"/>
                <a:ea typeface="Times New Roman" panose="02020603050405020304" pitchFamily="18" charset="0"/>
              </a:rPr>
              <a:t>s</a:t>
            </a:r>
            <a:r>
              <a:rPr lang="en-US" sz="1800" dirty="0">
                <a:effectLst/>
                <a:latin typeface="Times New Roman" panose="02020603050405020304" pitchFamily="18" charset="0"/>
                <a:ea typeface="Times New Roman" panose="02020603050405020304" pitchFamily="18" charset="0"/>
              </a:rPr>
              <a:t>e </a:t>
            </a:r>
            <a:r>
              <a:rPr lang="en-US" sz="1800" spc="-5" dirty="0">
                <a:effectLst/>
                <a:latin typeface="Times New Roman" panose="02020603050405020304" pitchFamily="18" charset="0"/>
                <a:ea typeface="Times New Roman" panose="02020603050405020304" pitchFamily="18" charset="0"/>
              </a:rPr>
              <a:t>c</a:t>
            </a:r>
            <a:r>
              <a:rPr lang="en-US" sz="1800" spc="15" dirty="0">
                <a:effectLst/>
                <a:latin typeface="Times New Roman" panose="02020603050405020304" pitchFamily="18" charset="0"/>
                <a:ea typeface="Times New Roman" panose="02020603050405020304" pitchFamily="18" charset="0"/>
              </a:rPr>
              <a:t>a</a:t>
            </a:r>
            <a:r>
              <a:rPr lang="en-US" sz="1800" spc="-15" dirty="0">
                <a:effectLst/>
                <a:latin typeface="Times New Roman" panose="02020603050405020304" pitchFamily="18" charset="0"/>
                <a:ea typeface="Times New Roman" panose="02020603050405020304" pitchFamily="18" charset="0"/>
              </a:rPr>
              <a:t>s</a:t>
            </a:r>
            <a:r>
              <a:rPr lang="en-US" sz="1800" dirty="0">
                <a:effectLst/>
                <a:latin typeface="Times New Roman" panose="02020603050405020304" pitchFamily="18" charset="0"/>
                <a:ea typeface="Times New Roman" panose="02020603050405020304" pitchFamily="18" charset="0"/>
              </a:rPr>
              <a:t>e</a:t>
            </a:r>
            <a:r>
              <a:rPr lang="en-US" sz="1800" spc="5" dirty="0">
                <a:effectLst/>
                <a:latin typeface="Times New Roman" panose="02020603050405020304" pitchFamily="18" charset="0"/>
                <a:ea typeface="Times New Roman" panose="02020603050405020304" pitchFamily="18" charset="0"/>
              </a:rPr>
              <a:t> r</a:t>
            </a:r>
            <a:r>
              <a:rPr lang="en-US" sz="1800" spc="-5" dirty="0">
                <a:effectLst/>
                <a:latin typeface="Times New Roman" panose="02020603050405020304" pitchFamily="18" charset="0"/>
                <a:ea typeface="Times New Roman" panose="02020603050405020304" pitchFamily="18" charset="0"/>
              </a:rPr>
              <a:t>e</a:t>
            </a:r>
            <a:r>
              <a:rPr lang="en-US" sz="1800" dirty="0">
                <a:effectLst/>
                <a:latin typeface="Times New Roman" panose="02020603050405020304" pitchFamily="18" charset="0"/>
                <a:ea typeface="Times New Roman" panose="02020603050405020304" pitchFamily="18" charset="0"/>
              </a:rPr>
              <a:t>p</a:t>
            </a:r>
            <a:r>
              <a:rPr lang="en-US" sz="1800" spc="5" dirty="0">
                <a:effectLst/>
                <a:latin typeface="Times New Roman" panose="02020603050405020304" pitchFamily="18" charset="0"/>
                <a:ea typeface="Times New Roman" panose="02020603050405020304" pitchFamily="18" charset="0"/>
              </a:rPr>
              <a:t>r</a:t>
            </a:r>
            <a:r>
              <a:rPr lang="en-US" sz="1800" spc="-5" dirty="0">
                <a:effectLst/>
                <a:latin typeface="Times New Roman" panose="02020603050405020304" pitchFamily="18" charset="0"/>
                <a:ea typeface="Times New Roman" panose="02020603050405020304" pitchFamily="18" charset="0"/>
              </a:rPr>
              <a:t>e</a:t>
            </a:r>
            <a:r>
              <a:rPr lang="en-US" sz="1800" spc="-15" dirty="0">
                <a:effectLst/>
                <a:latin typeface="Times New Roman" panose="02020603050405020304" pitchFamily="18" charset="0"/>
                <a:ea typeface="Times New Roman" panose="02020603050405020304" pitchFamily="18" charset="0"/>
              </a:rPr>
              <a:t>s</a:t>
            </a:r>
            <a:r>
              <a:rPr lang="en-US" sz="1800" spc="15" dirty="0">
                <a:effectLst/>
                <a:latin typeface="Times New Roman" panose="02020603050405020304" pitchFamily="18" charset="0"/>
                <a:ea typeface="Times New Roman" panose="02020603050405020304" pitchFamily="18" charset="0"/>
              </a:rPr>
              <a:t>e</a:t>
            </a:r>
            <a:r>
              <a:rPr lang="en-US" sz="1800" spc="-25" dirty="0">
                <a:effectLst/>
                <a:latin typeface="Times New Roman" panose="02020603050405020304" pitchFamily="18" charset="0"/>
                <a:ea typeface="Times New Roman" panose="02020603050405020304" pitchFamily="18" charset="0"/>
              </a:rPr>
              <a:t>n</a:t>
            </a:r>
            <a:r>
              <a:rPr lang="en-US" sz="1800" spc="25" dirty="0">
                <a:effectLst/>
                <a:latin typeface="Times New Roman" panose="02020603050405020304" pitchFamily="18" charset="0"/>
                <a:ea typeface="Times New Roman" panose="02020603050405020304" pitchFamily="18" charset="0"/>
              </a:rPr>
              <a:t>t</a:t>
            </a:r>
            <a:r>
              <a:rPr lang="en-US" sz="1800" dirty="0">
                <a:effectLst/>
                <a:latin typeface="Times New Roman" panose="02020603050405020304" pitchFamily="18" charset="0"/>
                <a:ea typeface="Times New Roman" panose="02020603050405020304" pitchFamily="18" charset="0"/>
              </a:rPr>
              <a:t>s a </a:t>
            </a:r>
            <a:r>
              <a:rPr lang="en-US" sz="1800" spc="25" dirty="0">
                <a:effectLst/>
                <a:latin typeface="Times New Roman" panose="02020603050405020304" pitchFamily="18" charset="0"/>
                <a:ea typeface="Times New Roman" panose="02020603050405020304" pitchFamily="18" charset="0"/>
              </a:rPr>
              <a:t>t</a:t>
            </a:r>
            <a:r>
              <a:rPr lang="en-US" sz="1800" spc="-50" dirty="0">
                <a:effectLst/>
                <a:latin typeface="Times New Roman" panose="02020603050405020304" pitchFamily="18" charset="0"/>
                <a:ea typeface="Times New Roman" panose="02020603050405020304" pitchFamily="18" charset="0"/>
              </a:rPr>
              <a:t>y</a:t>
            </a:r>
            <a:r>
              <a:rPr lang="en-US" sz="1800" spc="20" dirty="0">
                <a:effectLst/>
                <a:latin typeface="Times New Roman" panose="02020603050405020304" pitchFamily="18" charset="0"/>
                <a:ea typeface="Times New Roman" panose="02020603050405020304" pitchFamily="18" charset="0"/>
              </a:rPr>
              <a:t>p</a:t>
            </a:r>
            <a:r>
              <a:rPr lang="en-US" sz="1800" spc="-25" dirty="0">
                <a:effectLst/>
                <a:latin typeface="Times New Roman" panose="02020603050405020304" pitchFamily="18" charset="0"/>
                <a:ea typeface="Times New Roman" panose="02020603050405020304" pitchFamily="18" charset="0"/>
              </a:rPr>
              <a:t>i</a:t>
            </a:r>
            <a:r>
              <a:rPr lang="en-US" sz="1800" spc="-5" dirty="0">
                <a:effectLst/>
                <a:latin typeface="Times New Roman" panose="02020603050405020304" pitchFamily="18" charset="0"/>
                <a:ea typeface="Times New Roman" panose="02020603050405020304" pitchFamily="18" charset="0"/>
              </a:rPr>
              <a:t>c</a:t>
            </a:r>
            <a:r>
              <a:rPr lang="en-US" sz="1800" spc="15" dirty="0">
                <a:effectLst/>
                <a:latin typeface="Times New Roman" panose="02020603050405020304" pitchFamily="18" charset="0"/>
                <a:ea typeface="Times New Roman" panose="02020603050405020304" pitchFamily="18" charset="0"/>
              </a:rPr>
              <a:t>a</a:t>
            </a:r>
            <a:r>
              <a:rPr lang="en-US" sz="1800" dirty="0">
                <a:effectLst/>
                <a:latin typeface="Times New Roman" panose="02020603050405020304" pitchFamily="18" charset="0"/>
                <a:ea typeface="Times New Roman" panose="02020603050405020304" pitchFamily="18" charset="0"/>
              </a:rPr>
              <a:t>l </a:t>
            </a:r>
            <a:r>
              <a:rPr lang="en-US" sz="1800" spc="-25" dirty="0">
                <a:effectLst/>
                <a:latin typeface="Times New Roman" panose="02020603050405020304" pitchFamily="18" charset="0"/>
                <a:ea typeface="Times New Roman" panose="02020603050405020304" pitchFamily="18" charset="0"/>
              </a:rPr>
              <a:t>in</a:t>
            </a:r>
            <a:r>
              <a:rPr lang="en-US" sz="1800" spc="25" dirty="0">
                <a:effectLst/>
                <a:latin typeface="Times New Roman" panose="02020603050405020304" pitchFamily="18" charset="0"/>
                <a:ea typeface="Times New Roman" panose="02020603050405020304" pitchFamily="18" charset="0"/>
              </a:rPr>
              <a:t>t</a:t>
            </a:r>
            <a:r>
              <a:rPr lang="en-US" sz="1800" spc="-5" dirty="0">
                <a:effectLst/>
                <a:latin typeface="Times New Roman" panose="02020603050405020304" pitchFamily="18" charset="0"/>
                <a:ea typeface="Times New Roman" panose="02020603050405020304" pitchFamily="18" charset="0"/>
              </a:rPr>
              <a:t>e</a:t>
            </a:r>
            <a:r>
              <a:rPr lang="en-US" sz="1800" spc="5" dirty="0">
                <a:effectLst/>
                <a:latin typeface="Times New Roman" panose="02020603050405020304" pitchFamily="18" charset="0"/>
                <a:ea typeface="Times New Roman" panose="02020603050405020304" pitchFamily="18" charset="0"/>
              </a:rPr>
              <a:t>r</a:t>
            </a:r>
            <a:r>
              <a:rPr lang="en-US" sz="1800" spc="-5" dirty="0">
                <a:effectLst/>
                <a:latin typeface="Times New Roman" panose="02020603050405020304" pitchFamily="18" charset="0"/>
                <a:ea typeface="Times New Roman" panose="02020603050405020304" pitchFamily="18" charset="0"/>
              </a:rPr>
              <a:t>ac</a:t>
            </a:r>
            <a:r>
              <a:rPr lang="en-US" sz="1800" spc="45" dirty="0">
                <a:effectLst/>
                <a:latin typeface="Times New Roman" panose="02020603050405020304" pitchFamily="18" charset="0"/>
                <a:ea typeface="Times New Roman" panose="02020603050405020304" pitchFamily="18" charset="0"/>
              </a:rPr>
              <a:t>t</a:t>
            </a:r>
            <a:r>
              <a:rPr lang="en-US" sz="1800" spc="-50" dirty="0">
                <a:effectLst/>
                <a:latin typeface="Times New Roman" panose="02020603050405020304" pitchFamily="18" charset="0"/>
                <a:ea typeface="Times New Roman" panose="02020603050405020304" pitchFamily="18" charset="0"/>
              </a:rPr>
              <a:t>i</a:t>
            </a:r>
            <a:r>
              <a:rPr lang="en-US" sz="1800" spc="20" dirty="0">
                <a:effectLst/>
                <a:latin typeface="Times New Roman" panose="02020603050405020304" pitchFamily="18" charset="0"/>
                <a:ea typeface="Times New Roman" panose="02020603050405020304" pitchFamily="18" charset="0"/>
              </a:rPr>
              <a:t>o</a:t>
            </a:r>
            <a:r>
              <a:rPr lang="en-US" sz="1800" dirty="0">
                <a:effectLst/>
                <a:latin typeface="Times New Roman" panose="02020603050405020304" pitchFamily="18" charset="0"/>
                <a:ea typeface="Times New Roman" panose="02020603050405020304" pitchFamily="18" charset="0"/>
              </a:rPr>
              <a:t>n </a:t>
            </a:r>
            <a:r>
              <a:rPr lang="en-US" sz="1800" spc="-25" dirty="0">
                <a:effectLst/>
                <a:latin typeface="Times New Roman" panose="02020603050405020304" pitchFamily="18" charset="0"/>
                <a:ea typeface="Times New Roman" panose="02020603050405020304" pitchFamily="18" charset="0"/>
              </a:rPr>
              <a:t>b</a:t>
            </a:r>
            <a:r>
              <a:rPr lang="en-US" sz="1800" spc="-5" dirty="0">
                <a:effectLst/>
                <a:latin typeface="Times New Roman" panose="02020603050405020304" pitchFamily="18" charset="0"/>
                <a:ea typeface="Times New Roman" panose="02020603050405020304" pitchFamily="18" charset="0"/>
              </a:rPr>
              <a:t>e</a:t>
            </a:r>
            <a:r>
              <a:rPr lang="en-US" sz="1800" spc="25" dirty="0">
                <a:effectLst/>
                <a:latin typeface="Times New Roman" panose="02020603050405020304" pitchFamily="18" charset="0"/>
                <a:ea typeface="Times New Roman" panose="02020603050405020304" pitchFamily="18" charset="0"/>
              </a:rPr>
              <a:t>t</a:t>
            </a:r>
            <a:r>
              <a:rPr lang="en-US" sz="1800" dirty="0">
                <a:effectLst/>
                <a:latin typeface="Times New Roman" panose="02020603050405020304" pitchFamily="18" charset="0"/>
                <a:ea typeface="Times New Roman" panose="02020603050405020304" pitchFamily="18" charset="0"/>
              </a:rPr>
              <a:t>w</a:t>
            </a:r>
            <a:r>
              <a:rPr lang="en-US" sz="1800" spc="-10" dirty="0">
                <a:effectLst/>
                <a:latin typeface="Times New Roman" panose="02020603050405020304" pitchFamily="18" charset="0"/>
                <a:ea typeface="Times New Roman" panose="02020603050405020304" pitchFamily="18" charset="0"/>
              </a:rPr>
              <a:t>e</a:t>
            </a:r>
            <a:r>
              <a:rPr lang="en-US" sz="1800" spc="-5" dirty="0">
                <a:effectLst/>
                <a:latin typeface="Times New Roman" panose="02020603050405020304" pitchFamily="18" charset="0"/>
                <a:ea typeface="Times New Roman" panose="02020603050405020304" pitchFamily="18" charset="0"/>
              </a:rPr>
              <a:t>e</a:t>
            </a:r>
            <a:r>
              <a:rPr lang="en-US" sz="1800" dirty="0">
                <a:effectLst/>
                <a:latin typeface="Times New Roman" panose="02020603050405020304" pitchFamily="18" charset="0"/>
                <a:ea typeface="Times New Roman" panose="02020603050405020304" pitchFamily="18" charset="0"/>
              </a:rPr>
              <a:t>n a u</a:t>
            </a:r>
            <a:r>
              <a:rPr lang="en-US" sz="1800" spc="10" dirty="0">
                <a:effectLst/>
                <a:latin typeface="Times New Roman" panose="02020603050405020304" pitchFamily="18" charset="0"/>
                <a:ea typeface="Times New Roman" panose="02020603050405020304" pitchFamily="18" charset="0"/>
              </a:rPr>
              <a:t>s</a:t>
            </a:r>
            <a:r>
              <a:rPr lang="en-US" sz="1800" spc="-5" dirty="0">
                <a:effectLst/>
                <a:latin typeface="Times New Roman" panose="02020603050405020304" pitchFamily="18" charset="0"/>
                <a:ea typeface="Times New Roman" panose="02020603050405020304" pitchFamily="18" charset="0"/>
              </a:rPr>
              <a:t>e</a:t>
            </a:r>
            <a:r>
              <a:rPr lang="en-US" sz="1800" dirty="0">
                <a:effectLst/>
                <a:latin typeface="Times New Roman" panose="02020603050405020304" pitchFamily="18" charset="0"/>
                <a:ea typeface="Times New Roman" panose="02020603050405020304" pitchFamily="18" charset="0"/>
              </a:rPr>
              <a:t>r </a:t>
            </a:r>
            <a:r>
              <a:rPr lang="en-US" sz="1800" spc="-5" dirty="0">
                <a:effectLst/>
                <a:latin typeface="Times New Roman" panose="02020603050405020304" pitchFamily="18" charset="0"/>
                <a:ea typeface="Times New Roman" panose="02020603050405020304" pitchFamily="18" charset="0"/>
              </a:rPr>
              <a:t>a</a:t>
            </a:r>
            <a:r>
              <a:rPr lang="en-US" sz="1800" spc="-25" dirty="0">
                <a:effectLst/>
                <a:latin typeface="Times New Roman" panose="02020603050405020304" pitchFamily="18" charset="0"/>
                <a:ea typeface="Times New Roman" panose="02020603050405020304" pitchFamily="18" charset="0"/>
              </a:rPr>
              <a:t>n</a:t>
            </a:r>
            <a:r>
              <a:rPr lang="en-US" sz="1800" dirty="0">
                <a:effectLst/>
                <a:latin typeface="Times New Roman" panose="02020603050405020304" pitchFamily="18" charset="0"/>
                <a:ea typeface="Times New Roman" panose="02020603050405020304" pitchFamily="18" charset="0"/>
              </a:rPr>
              <a:t>d a </a:t>
            </a:r>
            <a:r>
              <a:rPr lang="en-US" sz="1800" spc="-5" dirty="0">
                <a:effectLst/>
                <a:latin typeface="Times New Roman" panose="02020603050405020304" pitchFamily="18" charset="0"/>
                <a:ea typeface="Times New Roman" panose="02020603050405020304" pitchFamily="18" charset="0"/>
              </a:rPr>
              <a:t>c</a:t>
            </a:r>
            <a:r>
              <a:rPr lang="en-US" sz="1800" spc="45" dirty="0">
                <a:effectLst/>
                <a:latin typeface="Times New Roman" panose="02020603050405020304" pitchFamily="18" charset="0"/>
                <a:ea typeface="Times New Roman" panose="02020603050405020304" pitchFamily="18" charset="0"/>
              </a:rPr>
              <a:t>o</a:t>
            </a:r>
            <a:r>
              <a:rPr lang="en-US" sz="1800" spc="-50" dirty="0">
                <a:effectLst/>
                <a:latin typeface="Times New Roman" panose="02020603050405020304" pitchFamily="18" charset="0"/>
                <a:ea typeface="Times New Roman" panose="02020603050405020304" pitchFamily="18" charset="0"/>
              </a:rPr>
              <a:t>m</a:t>
            </a:r>
            <a:r>
              <a:rPr lang="en-US" sz="1800" dirty="0">
                <a:effectLst/>
                <a:latin typeface="Times New Roman" panose="02020603050405020304" pitchFamily="18" charset="0"/>
                <a:ea typeface="Times New Roman" panose="02020603050405020304" pitchFamily="18" charset="0"/>
              </a:rPr>
              <a:t>pu</a:t>
            </a:r>
            <a:r>
              <a:rPr lang="en-US" sz="1800" spc="25" dirty="0">
                <a:effectLst/>
                <a:latin typeface="Times New Roman" panose="02020603050405020304" pitchFamily="18" charset="0"/>
                <a:ea typeface="Times New Roman" panose="02020603050405020304" pitchFamily="18" charset="0"/>
              </a:rPr>
              <a:t>t</a:t>
            </a:r>
            <a:r>
              <a:rPr lang="en-US" sz="1800" spc="-5" dirty="0">
                <a:effectLst/>
                <a:latin typeface="Times New Roman" panose="02020603050405020304" pitchFamily="18" charset="0"/>
                <a:ea typeface="Times New Roman" panose="02020603050405020304" pitchFamily="18" charset="0"/>
              </a:rPr>
              <a:t>e</a:t>
            </a:r>
            <a:r>
              <a:rPr lang="en-US" sz="1800" dirty="0">
                <a:effectLst/>
                <a:latin typeface="Times New Roman" panose="02020603050405020304" pitchFamily="18" charset="0"/>
                <a:ea typeface="Times New Roman" panose="02020603050405020304" pitchFamily="18" charset="0"/>
              </a:rPr>
              <a:t>r </a:t>
            </a:r>
            <a:r>
              <a:rPr lang="en-US" sz="1800" spc="10" dirty="0">
                <a:effectLst/>
                <a:latin typeface="Times New Roman" panose="02020603050405020304" pitchFamily="18" charset="0"/>
                <a:ea typeface="Times New Roman" panose="02020603050405020304" pitchFamily="18" charset="0"/>
              </a:rPr>
              <a:t>s</a:t>
            </a:r>
            <a:r>
              <a:rPr lang="en-US" sz="1800" spc="-50" dirty="0">
                <a:effectLst/>
                <a:latin typeface="Times New Roman" panose="02020603050405020304" pitchFamily="18" charset="0"/>
                <a:ea typeface="Times New Roman" panose="02020603050405020304" pitchFamily="18" charset="0"/>
              </a:rPr>
              <a:t>y</a:t>
            </a:r>
            <a:r>
              <a:rPr lang="en-US" sz="1800" spc="-15" dirty="0">
                <a:effectLst/>
                <a:latin typeface="Times New Roman" panose="02020603050405020304" pitchFamily="18" charset="0"/>
                <a:ea typeface="Times New Roman" panose="02020603050405020304" pitchFamily="18" charset="0"/>
              </a:rPr>
              <a:t>s</a:t>
            </a:r>
            <a:r>
              <a:rPr lang="en-US" sz="1800" spc="25" dirty="0">
                <a:effectLst/>
                <a:latin typeface="Times New Roman" panose="02020603050405020304" pitchFamily="18" charset="0"/>
                <a:ea typeface="Times New Roman" panose="02020603050405020304" pitchFamily="18" charset="0"/>
              </a:rPr>
              <a:t>t</a:t>
            </a:r>
            <a:r>
              <a:rPr lang="en-US" sz="1800" spc="15" dirty="0">
                <a:effectLst/>
                <a:latin typeface="Times New Roman" panose="02020603050405020304" pitchFamily="18" charset="0"/>
                <a:ea typeface="Times New Roman" panose="02020603050405020304" pitchFamily="18" charset="0"/>
              </a:rPr>
              <a:t>e</a:t>
            </a:r>
            <a:r>
              <a:rPr lang="en-US" sz="1800" dirty="0">
                <a:effectLst/>
                <a:latin typeface="Times New Roman" panose="02020603050405020304" pitchFamily="18" charset="0"/>
                <a:ea typeface="Times New Roman" panose="02020603050405020304" pitchFamily="18" charset="0"/>
              </a:rPr>
              <a:t>m </a:t>
            </a:r>
            <a:r>
              <a:rPr lang="en-US" sz="1800" spc="25" dirty="0">
                <a:effectLst/>
                <a:latin typeface="Times New Roman" panose="02020603050405020304" pitchFamily="18" charset="0"/>
                <a:ea typeface="Times New Roman" panose="02020603050405020304" pitchFamily="18" charset="0"/>
              </a:rPr>
              <a:t>t</a:t>
            </a:r>
            <a:r>
              <a:rPr lang="en-US" sz="1800" dirty="0">
                <a:effectLst/>
                <a:latin typeface="Times New Roman" panose="02020603050405020304" pitchFamily="18" charset="0"/>
                <a:ea typeface="Times New Roman" panose="02020603050405020304" pitchFamily="18" charset="0"/>
              </a:rPr>
              <a:t>o </a:t>
            </a:r>
            <a:r>
              <a:rPr lang="en-US" sz="1800" spc="-5" dirty="0">
                <a:effectLst/>
                <a:latin typeface="Times New Roman" panose="02020603050405020304" pitchFamily="18" charset="0"/>
                <a:ea typeface="Times New Roman" panose="02020603050405020304" pitchFamily="18" charset="0"/>
              </a:rPr>
              <a:t>ca</a:t>
            </a:r>
            <a:r>
              <a:rPr lang="en-US" sz="1800" spc="-25" dirty="0">
                <a:effectLst/>
                <a:latin typeface="Times New Roman" panose="02020603050405020304" pitchFamily="18" charset="0"/>
                <a:ea typeface="Times New Roman" panose="02020603050405020304" pitchFamily="18" charset="0"/>
              </a:rPr>
              <a:t>p</a:t>
            </a:r>
            <a:r>
              <a:rPr lang="en-US" sz="1800" spc="25" dirty="0">
                <a:effectLst/>
                <a:latin typeface="Times New Roman" panose="02020603050405020304" pitchFamily="18" charset="0"/>
                <a:ea typeface="Times New Roman" panose="02020603050405020304" pitchFamily="18" charset="0"/>
              </a:rPr>
              <a:t>t</a:t>
            </a:r>
            <a:r>
              <a:rPr lang="en-US" sz="1800" dirty="0">
                <a:effectLst/>
                <a:latin typeface="Times New Roman" panose="02020603050405020304" pitchFamily="18" charset="0"/>
                <a:ea typeface="Times New Roman" panose="02020603050405020304" pitchFamily="18" charset="0"/>
              </a:rPr>
              <a:t>u</a:t>
            </a:r>
            <a:r>
              <a:rPr lang="en-US" sz="1800" spc="5" dirty="0">
                <a:effectLst/>
                <a:latin typeface="Times New Roman" panose="02020603050405020304" pitchFamily="18" charset="0"/>
                <a:ea typeface="Times New Roman" panose="02020603050405020304" pitchFamily="18" charset="0"/>
              </a:rPr>
              <a:t>r</a:t>
            </a:r>
            <a:r>
              <a:rPr lang="en-US" sz="1800" dirty="0">
                <a:effectLst/>
                <a:latin typeface="Times New Roman" panose="02020603050405020304" pitchFamily="18" charset="0"/>
                <a:ea typeface="Times New Roman" panose="02020603050405020304" pitchFamily="18" charset="0"/>
              </a:rPr>
              <a:t>e </a:t>
            </a:r>
            <a:r>
              <a:rPr lang="en-US" sz="1800" spc="25" dirty="0">
                <a:effectLst/>
                <a:latin typeface="Times New Roman" panose="02020603050405020304" pitchFamily="18" charset="0"/>
                <a:ea typeface="Times New Roman" panose="02020603050405020304" pitchFamily="18" charset="0"/>
              </a:rPr>
              <a:t>t</a:t>
            </a:r>
            <a:r>
              <a:rPr lang="en-US" sz="1800" spc="-25" dirty="0">
                <a:effectLst/>
                <a:latin typeface="Times New Roman" panose="02020603050405020304" pitchFamily="18" charset="0"/>
                <a:ea typeface="Times New Roman" panose="02020603050405020304" pitchFamily="18" charset="0"/>
              </a:rPr>
              <a:t>h</a:t>
            </a:r>
            <a:r>
              <a:rPr lang="en-US" sz="1800" dirty="0">
                <a:effectLst/>
                <a:latin typeface="Times New Roman" panose="02020603050405020304" pitchFamily="18" charset="0"/>
                <a:ea typeface="Times New Roman" panose="02020603050405020304" pitchFamily="18" charset="0"/>
              </a:rPr>
              <a:t>e </a:t>
            </a:r>
            <a:r>
              <a:rPr lang="en-US" sz="1800" spc="-15" dirty="0">
                <a:effectLst/>
                <a:latin typeface="Times New Roman" panose="02020603050405020304" pitchFamily="18" charset="0"/>
                <a:ea typeface="Times New Roman" panose="02020603050405020304" pitchFamily="18" charset="0"/>
              </a:rPr>
              <a:t>u</a:t>
            </a:r>
            <a:r>
              <a:rPr lang="en-US" sz="1800" spc="-30" dirty="0">
                <a:effectLst/>
                <a:latin typeface="Times New Roman" panose="02020603050405020304" pitchFamily="18" charset="0"/>
                <a:ea typeface="Times New Roman" panose="02020603050405020304" pitchFamily="18" charset="0"/>
              </a:rPr>
              <a:t>s</a:t>
            </a:r>
            <a:r>
              <a:rPr lang="en-US" sz="1800" spc="-20" dirty="0">
                <a:effectLst/>
                <a:latin typeface="Times New Roman" panose="02020603050405020304" pitchFamily="18" charset="0"/>
                <a:ea typeface="Times New Roman" panose="02020603050405020304" pitchFamily="18" charset="0"/>
              </a:rPr>
              <a:t>e</a:t>
            </a:r>
            <a:r>
              <a:rPr lang="en-US" sz="1800" spc="-10" dirty="0">
                <a:effectLst/>
                <a:latin typeface="Times New Roman" panose="02020603050405020304" pitchFamily="18" charset="0"/>
                <a:ea typeface="Times New Roman" panose="02020603050405020304" pitchFamily="18" charset="0"/>
              </a:rPr>
              <a:t>r</a:t>
            </a:r>
            <a:r>
              <a:rPr lang="en-US" sz="1800" spc="-30" dirty="0">
                <a:effectLst/>
                <a:latin typeface="Times New Roman" panose="02020603050405020304" pitchFamily="18" charset="0"/>
                <a:ea typeface="Times New Roman" panose="02020603050405020304" pitchFamily="18" charset="0"/>
              </a:rPr>
              <a:t>s</a:t>
            </a:r>
            <a:r>
              <a:rPr lang="en-US" sz="1800" spc="-15" dirty="0">
                <a:effectLst/>
                <a:latin typeface="Times New Roman" panose="02020603050405020304" pitchFamily="18" charset="0"/>
                <a:ea typeface="Times New Roman" panose="02020603050405020304" pitchFamily="18" charset="0"/>
              </a:rPr>
              <a:t>‟</a:t>
            </a:r>
            <a:r>
              <a:rPr lang="en-US" sz="1800" dirty="0">
                <a:effectLst/>
                <a:latin typeface="Times New Roman" panose="02020603050405020304" pitchFamily="18" charset="0"/>
                <a:ea typeface="Times New Roman" panose="02020603050405020304" pitchFamily="18" charset="0"/>
              </a:rPr>
              <a:t> goals and needs.</a:t>
            </a:r>
          </a:p>
          <a:p>
            <a:pPr algn="just"/>
            <a:endParaRPr lang="en-US" dirty="0">
              <a:latin typeface="Times New Roman" panose="02020603050405020304" pitchFamily="18" charset="0"/>
            </a:endParaRPr>
          </a:p>
          <a:p>
            <a:pPr algn="just"/>
            <a:endParaRPr lang="en-US" dirty="0">
              <a:latin typeface="Times New Roman" panose="02020603050405020304" pitchFamily="18" charset="0"/>
            </a:endParaRPr>
          </a:p>
          <a:p>
            <a:pPr algn="just"/>
            <a:endParaRPr lang="en-IN" dirty="0"/>
          </a:p>
        </p:txBody>
      </p:sp>
      <p:sp>
        <p:nvSpPr>
          <p:cNvPr id="7" name="TextBox 6">
            <a:extLst>
              <a:ext uri="{FF2B5EF4-FFF2-40B4-BE49-F238E27FC236}">
                <a16:creationId xmlns:a16="http://schemas.microsoft.com/office/drawing/2014/main" id="{2DE6E20E-9616-4736-BF81-CA0FB1A30832}"/>
              </a:ext>
            </a:extLst>
          </p:cNvPr>
          <p:cNvSpPr txBox="1"/>
          <p:nvPr/>
        </p:nvSpPr>
        <p:spPr>
          <a:xfrm>
            <a:off x="1736888" y="2142310"/>
            <a:ext cx="9424448" cy="1231106"/>
          </a:xfrm>
          <a:prstGeom prst="rect">
            <a:avLst/>
          </a:prstGeom>
          <a:noFill/>
        </p:spPr>
        <p:txBody>
          <a:bodyPr wrap="square">
            <a:spAutoFit/>
          </a:bodyPr>
          <a:lstStyle/>
          <a:p>
            <a:pPr marL="63500" algn="just">
              <a:spcBef>
                <a:spcPts val="1075"/>
              </a:spcBef>
            </a:pPr>
            <a:r>
              <a:rPr lang="en-US" sz="2000" b="1" dirty="0">
                <a:effectLst/>
                <a:latin typeface="Times New Roman" panose="02020603050405020304" pitchFamily="18" charset="0"/>
                <a:ea typeface="Times New Roman" panose="02020603050405020304" pitchFamily="18" charset="0"/>
              </a:rPr>
              <a:t>2. Object-Oriented Analysis</a:t>
            </a:r>
            <a:endParaRPr lang="en-IN" sz="2000" b="1" dirty="0">
              <a:effectLst/>
              <a:latin typeface="Times New Roman" panose="02020603050405020304" pitchFamily="18" charset="0"/>
              <a:ea typeface="Times New Roman" panose="02020603050405020304" pitchFamily="18" charset="0"/>
            </a:endParaRPr>
          </a:p>
          <a:p>
            <a:pPr algn="just"/>
            <a:r>
              <a:rPr lang="en-US" sz="1800" dirty="0">
                <a:effectLst/>
                <a:latin typeface="Times New Roman" panose="02020603050405020304" pitchFamily="18" charset="0"/>
                <a:ea typeface="Times New Roman" panose="02020603050405020304" pitchFamily="18" charset="0"/>
              </a:rPr>
              <a:t>Analysis </a:t>
            </a:r>
            <a:r>
              <a:rPr lang="en-US" sz="1800" spc="-15" dirty="0">
                <a:effectLst/>
                <a:latin typeface="Times New Roman" panose="02020603050405020304" pitchFamily="18" charset="0"/>
                <a:ea typeface="Times New Roman" panose="02020603050405020304" pitchFamily="18" charset="0"/>
              </a:rPr>
              <a:t>is </a:t>
            </a:r>
            <a:r>
              <a:rPr lang="en-US" sz="1800" dirty="0">
                <a:effectLst/>
                <a:latin typeface="Times New Roman" panose="02020603050405020304" pitchFamily="18" charset="0"/>
                <a:ea typeface="Times New Roman" panose="02020603050405020304" pitchFamily="18" charset="0"/>
              </a:rPr>
              <a:t>the process of extracting the needs of a system and what the system </a:t>
            </a:r>
            <a:r>
              <a:rPr lang="en-US" sz="1800" spc="-15" dirty="0">
                <a:effectLst/>
                <a:latin typeface="Times New Roman" panose="02020603050405020304" pitchFamily="18" charset="0"/>
                <a:ea typeface="Times New Roman" panose="02020603050405020304" pitchFamily="18" charset="0"/>
              </a:rPr>
              <a:t>must do </a:t>
            </a:r>
            <a:r>
              <a:rPr lang="en-US" sz="1800" dirty="0">
                <a:effectLst/>
                <a:latin typeface="Times New Roman" panose="02020603050405020304" pitchFamily="18" charset="0"/>
                <a:ea typeface="Times New Roman" panose="02020603050405020304" pitchFamily="18" charset="0"/>
              </a:rPr>
              <a:t>to </a:t>
            </a:r>
            <a:r>
              <a:rPr lang="en-US" sz="1800" spc="-15" dirty="0">
                <a:effectLst/>
                <a:latin typeface="Times New Roman" panose="02020603050405020304" pitchFamily="18" charset="0"/>
                <a:ea typeface="Times New Roman" panose="02020603050405020304" pitchFamily="18" charset="0"/>
              </a:rPr>
              <a:t>s</a:t>
            </a:r>
            <a:r>
              <a:rPr lang="en-US" sz="1800" spc="-5" dirty="0">
                <a:effectLst/>
                <a:latin typeface="Times New Roman" panose="02020603050405020304" pitchFamily="18" charset="0"/>
                <a:ea typeface="Times New Roman" panose="02020603050405020304" pitchFamily="18" charset="0"/>
              </a:rPr>
              <a:t>a</a:t>
            </a:r>
            <a:r>
              <a:rPr lang="en-US" sz="1800" spc="25" dirty="0">
                <a:effectLst/>
                <a:latin typeface="Times New Roman" panose="02020603050405020304" pitchFamily="18" charset="0"/>
                <a:ea typeface="Times New Roman" panose="02020603050405020304" pitchFamily="18" charset="0"/>
              </a:rPr>
              <a:t>t</a:t>
            </a:r>
            <a:r>
              <a:rPr lang="en-US" sz="1800" spc="-25" dirty="0">
                <a:effectLst/>
                <a:latin typeface="Times New Roman" panose="02020603050405020304" pitchFamily="18" charset="0"/>
                <a:ea typeface="Times New Roman" panose="02020603050405020304" pitchFamily="18" charset="0"/>
              </a:rPr>
              <a:t>i</a:t>
            </a:r>
            <a:r>
              <a:rPr lang="en-US" sz="1800" spc="10" dirty="0">
                <a:effectLst/>
                <a:latin typeface="Times New Roman" panose="02020603050405020304" pitchFamily="18" charset="0"/>
                <a:ea typeface="Times New Roman" panose="02020603050405020304" pitchFamily="18" charset="0"/>
              </a:rPr>
              <a:t>s</a:t>
            </a:r>
            <a:r>
              <a:rPr lang="en-US" sz="1800" spc="5" dirty="0">
                <a:effectLst/>
                <a:latin typeface="Times New Roman" panose="02020603050405020304" pitchFamily="18" charset="0"/>
                <a:ea typeface="Times New Roman" panose="02020603050405020304" pitchFamily="18" charset="0"/>
              </a:rPr>
              <a:t>f</a:t>
            </a:r>
            <a:r>
              <a:rPr lang="en-US" sz="1800" dirty="0">
                <a:effectLst/>
                <a:latin typeface="Times New Roman" panose="02020603050405020304" pitchFamily="18" charset="0"/>
                <a:ea typeface="Times New Roman" panose="02020603050405020304" pitchFamily="18" charset="0"/>
              </a:rPr>
              <a:t>y</a:t>
            </a:r>
            <a:r>
              <a:rPr lang="en-US" sz="1800" spc="105" dirty="0">
                <a:effectLst/>
                <a:latin typeface="Times New Roman" panose="02020603050405020304" pitchFamily="18" charset="0"/>
                <a:ea typeface="Times New Roman" panose="02020603050405020304" pitchFamily="18" charset="0"/>
              </a:rPr>
              <a:t> </a:t>
            </a:r>
            <a:r>
              <a:rPr lang="en-US" sz="1800" spc="25" dirty="0">
                <a:effectLst/>
                <a:latin typeface="Times New Roman" panose="02020603050405020304" pitchFamily="18" charset="0"/>
                <a:ea typeface="Times New Roman" panose="02020603050405020304" pitchFamily="18" charset="0"/>
              </a:rPr>
              <a:t>t</a:t>
            </a:r>
            <a:r>
              <a:rPr lang="en-US" sz="1800" dirty="0">
                <a:effectLst/>
                <a:latin typeface="Times New Roman" panose="02020603050405020304" pitchFamily="18" charset="0"/>
                <a:ea typeface="Times New Roman" panose="02020603050405020304" pitchFamily="18" charset="0"/>
              </a:rPr>
              <a:t>he </a:t>
            </a:r>
            <a:r>
              <a:rPr lang="en-US" sz="1800" spc="-15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u</a:t>
            </a:r>
            <a:r>
              <a:rPr lang="en-US" sz="1800" spc="-15" dirty="0">
                <a:effectLst/>
                <a:latin typeface="Times New Roman" panose="02020603050405020304" pitchFamily="18" charset="0"/>
                <a:ea typeface="Times New Roman" panose="02020603050405020304" pitchFamily="18" charset="0"/>
              </a:rPr>
              <a:t>s</a:t>
            </a:r>
            <a:r>
              <a:rPr lang="en-US" sz="1800" spc="-5" dirty="0">
                <a:effectLst/>
                <a:latin typeface="Times New Roman" panose="02020603050405020304" pitchFamily="18" charset="0"/>
                <a:ea typeface="Times New Roman" panose="02020603050405020304" pitchFamily="18" charset="0"/>
              </a:rPr>
              <a:t>e</a:t>
            </a:r>
            <a:r>
              <a:rPr lang="en-US" sz="1800" spc="5" dirty="0">
                <a:effectLst/>
                <a:latin typeface="Times New Roman" panose="02020603050405020304" pitchFamily="18" charset="0"/>
                <a:ea typeface="Times New Roman" panose="02020603050405020304" pitchFamily="18" charset="0"/>
              </a:rPr>
              <a:t>r</a:t>
            </a:r>
            <a:r>
              <a:rPr lang="en-US" sz="1800" spc="10" dirty="0">
                <a:effectLst/>
                <a:latin typeface="Times New Roman" panose="02020603050405020304" pitchFamily="18" charset="0"/>
                <a:ea typeface="Times New Roman" panose="02020603050405020304" pitchFamily="18" charset="0"/>
              </a:rPr>
              <a:t>s</a:t>
            </a:r>
            <a:r>
              <a:rPr lang="en-US" sz="1800" dirty="0">
                <a:effectLst/>
                <a:latin typeface="Times New Roman" panose="02020603050405020304" pitchFamily="18" charset="0"/>
                <a:ea typeface="Times New Roman" panose="02020603050405020304" pitchFamily="18" charset="0"/>
              </a:rPr>
              <a:t>‟</a:t>
            </a:r>
            <a:r>
              <a:rPr lang="en-US" sz="1800" spc="135" dirty="0">
                <a:effectLst/>
                <a:latin typeface="Times New Roman" panose="02020603050405020304" pitchFamily="18" charset="0"/>
                <a:ea typeface="Times New Roman" panose="02020603050405020304" pitchFamily="18" charset="0"/>
              </a:rPr>
              <a:t> </a:t>
            </a:r>
            <a:r>
              <a:rPr lang="en-US" sz="1800" spc="5" dirty="0">
                <a:effectLst/>
                <a:latin typeface="Times New Roman" panose="02020603050405020304" pitchFamily="18" charset="0"/>
                <a:ea typeface="Times New Roman" panose="02020603050405020304" pitchFamily="18" charset="0"/>
              </a:rPr>
              <a:t>r</a:t>
            </a:r>
            <a:r>
              <a:rPr lang="en-US" sz="1800" spc="-5" dirty="0">
                <a:effectLst/>
                <a:latin typeface="Times New Roman" panose="02020603050405020304" pitchFamily="18" charset="0"/>
                <a:ea typeface="Times New Roman" panose="02020603050405020304" pitchFamily="18" charset="0"/>
              </a:rPr>
              <a:t>e</a:t>
            </a:r>
            <a:r>
              <a:rPr lang="en-US" sz="1800" dirty="0">
                <a:effectLst/>
                <a:latin typeface="Times New Roman" panose="02020603050405020304" pitchFamily="18" charset="0"/>
                <a:ea typeface="Times New Roman" panose="02020603050405020304" pitchFamily="18" charset="0"/>
              </a:rPr>
              <a:t>q</a:t>
            </a:r>
            <a:r>
              <a:rPr lang="en-US" sz="1800" spc="20" dirty="0">
                <a:effectLst/>
                <a:latin typeface="Times New Roman" panose="02020603050405020304" pitchFamily="18" charset="0"/>
                <a:ea typeface="Times New Roman" panose="02020603050405020304" pitchFamily="18" charset="0"/>
              </a:rPr>
              <a:t>u</a:t>
            </a:r>
            <a:r>
              <a:rPr lang="en-US" sz="1800" spc="-50" dirty="0">
                <a:effectLst/>
                <a:latin typeface="Times New Roman" panose="02020603050405020304" pitchFamily="18" charset="0"/>
                <a:ea typeface="Times New Roman" panose="02020603050405020304" pitchFamily="18" charset="0"/>
              </a:rPr>
              <a:t>i</a:t>
            </a:r>
            <a:r>
              <a:rPr lang="en-US" sz="1800" spc="5" dirty="0">
                <a:effectLst/>
                <a:latin typeface="Times New Roman" panose="02020603050405020304" pitchFamily="18" charset="0"/>
                <a:ea typeface="Times New Roman" panose="02020603050405020304" pitchFamily="18" charset="0"/>
              </a:rPr>
              <a:t>r</a:t>
            </a:r>
            <a:r>
              <a:rPr lang="en-US" sz="1800" spc="15" dirty="0">
                <a:effectLst/>
                <a:latin typeface="Times New Roman" panose="02020603050405020304" pitchFamily="18" charset="0"/>
                <a:ea typeface="Times New Roman" panose="02020603050405020304" pitchFamily="18" charset="0"/>
              </a:rPr>
              <a:t>e</a:t>
            </a:r>
            <a:r>
              <a:rPr lang="en-US" sz="1800" spc="-25" dirty="0">
                <a:effectLst/>
                <a:latin typeface="Times New Roman" panose="02020603050405020304" pitchFamily="18" charset="0"/>
                <a:ea typeface="Times New Roman" panose="02020603050405020304" pitchFamily="18" charset="0"/>
              </a:rPr>
              <a:t>m</a:t>
            </a:r>
            <a:r>
              <a:rPr lang="en-US" sz="1800" spc="15" dirty="0">
                <a:effectLst/>
                <a:latin typeface="Times New Roman" panose="02020603050405020304" pitchFamily="18" charset="0"/>
                <a:ea typeface="Times New Roman" panose="02020603050405020304" pitchFamily="18" charset="0"/>
              </a:rPr>
              <a:t>e</a:t>
            </a:r>
            <a:r>
              <a:rPr lang="en-US" sz="1800" spc="-25" dirty="0">
                <a:effectLst/>
                <a:latin typeface="Times New Roman" panose="02020603050405020304" pitchFamily="18" charset="0"/>
                <a:ea typeface="Times New Roman" panose="02020603050405020304" pitchFamily="18" charset="0"/>
              </a:rPr>
              <a:t>n</a:t>
            </a:r>
            <a:r>
              <a:rPr lang="en-US" sz="1800" spc="25" dirty="0">
                <a:effectLst/>
                <a:latin typeface="Times New Roman" panose="02020603050405020304" pitchFamily="18" charset="0"/>
                <a:ea typeface="Times New Roman" panose="02020603050405020304" pitchFamily="18" charset="0"/>
              </a:rPr>
              <a:t>t</a:t>
            </a:r>
            <a:r>
              <a:rPr lang="en-US" sz="1800" spc="-15" dirty="0">
                <a:effectLst/>
                <a:latin typeface="Times New Roman" panose="02020603050405020304" pitchFamily="18" charset="0"/>
                <a:ea typeface="Times New Roman" panose="02020603050405020304" pitchFamily="18" charset="0"/>
              </a:rPr>
              <a:t>s</a:t>
            </a:r>
            <a:r>
              <a:rPr lang="en-US" sz="1800" dirty="0">
                <a:effectLst/>
                <a:latin typeface="Times New Roman" panose="02020603050405020304" pitchFamily="18" charset="0"/>
                <a:ea typeface="Times New Roman" panose="02020603050405020304" pitchFamily="18" charset="0"/>
              </a:rPr>
              <a:t>. </a:t>
            </a:r>
            <a:r>
              <a:rPr lang="en-US" sz="1800" spc="-5" dirty="0">
                <a:effectLst/>
                <a:latin typeface="Times New Roman" panose="02020603050405020304" pitchFamily="18" charset="0"/>
                <a:ea typeface="Times New Roman" panose="02020603050405020304" pitchFamily="18" charset="0"/>
              </a:rPr>
              <a:t>O</a:t>
            </a:r>
            <a:r>
              <a:rPr lang="en-US" sz="1800" spc="15" dirty="0">
                <a:effectLst/>
                <a:latin typeface="Times New Roman" panose="02020603050405020304" pitchFamily="18" charset="0"/>
                <a:ea typeface="Times New Roman" panose="02020603050405020304" pitchFamily="18" charset="0"/>
              </a:rPr>
              <a:t>O</a:t>
            </a:r>
            <a:r>
              <a:rPr lang="en-US" sz="1800" dirty="0">
                <a:effectLst/>
                <a:latin typeface="Times New Roman" panose="02020603050405020304" pitchFamily="18" charset="0"/>
                <a:ea typeface="Times New Roman" panose="02020603050405020304" pitchFamily="18" charset="0"/>
              </a:rPr>
              <a:t>A</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p</a:t>
            </a:r>
            <a:r>
              <a:rPr lang="en-US" sz="1800" spc="5" dirty="0">
                <a:effectLst/>
                <a:latin typeface="Times New Roman" panose="02020603050405020304" pitchFamily="18" charset="0"/>
                <a:ea typeface="Times New Roman" panose="02020603050405020304" pitchFamily="18" charset="0"/>
              </a:rPr>
              <a:t>r</a:t>
            </a:r>
            <a:r>
              <a:rPr lang="en-US" sz="1800" spc="20" dirty="0">
                <a:effectLst/>
                <a:latin typeface="Times New Roman" panose="02020603050405020304" pitchFamily="18" charset="0"/>
                <a:ea typeface="Times New Roman" panose="02020603050405020304" pitchFamily="18" charset="0"/>
              </a:rPr>
              <a:t>o</a:t>
            </a:r>
            <a:r>
              <a:rPr lang="en-US" sz="1800" spc="-5" dirty="0">
                <a:effectLst/>
                <a:latin typeface="Times New Roman" panose="02020603050405020304" pitchFamily="18" charset="0"/>
                <a:ea typeface="Times New Roman" panose="02020603050405020304" pitchFamily="18" charset="0"/>
              </a:rPr>
              <a:t>ce</a:t>
            </a:r>
            <a:r>
              <a:rPr lang="en-US" sz="1800" spc="-15" dirty="0">
                <a:effectLst/>
                <a:latin typeface="Times New Roman" panose="02020603050405020304" pitchFamily="18" charset="0"/>
                <a:ea typeface="Times New Roman" panose="02020603050405020304" pitchFamily="18" charset="0"/>
              </a:rPr>
              <a:t>s</a:t>
            </a:r>
            <a:r>
              <a:rPr lang="en-US" sz="1800" dirty="0">
                <a:effectLst/>
                <a:latin typeface="Times New Roman" panose="02020603050405020304" pitchFamily="18" charset="0"/>
                <a:ea typeface="Times New Roman" panose="02020603050405020304" pitchFamily="18" charset="0"/>
              </a:rPr>
              <a:t>s</a:t>
            </a:r>
            <a:r>
              <a:rPr lang="en-US" sz="1800" spc="20" dirty="0">
                <a:effectLst/>
                <a:latin typeface="Times New Roman" panose="02020603050405020304" pitchFamily="18" charset="0"/>
                <a:ea typeface="Times New Roman" panose="02020603050405020304" pitchFamily="18" charset="0"/>
              </a:rPr>
              <a:t> </a:t>
            </a:r>
            <a:r>
              <a:rPr lang="en-US" sz="1800" spc="-5" dirty="0">
                <a:effectLst/>
                <a:latin typeface="Times New Roman" panose="02020603050405020304" pitchFamily="18" charset="0"/>
                <a:ea typeface="Times New Roman" panose="02020603050405020304" pitchFamily="18" charset="0"/>
              </a:rPr>
              <a:t>c</a:t>
            </a:r>
            <a:r>
              <a:rPr lang="en-US" sz="1800" spc="20" dirty="0">
                <a:effectLst/>
                <a:latin typeface="Times New Roman" panose="02020603050405020304" pitchFamily="18" charset="0"/>
                <a:ea typeface="Times New Roman" panose="02020603050405020304" pitchFamily="18" charset="0"/>
              </a:rPr>
              <a:t>o</a:t>
            </a:r>
            <a:r>
              <a:rPr lang="en-US" sz="1800" spc="-25" dirty="0">
                <a:effectLst/>
                <a:latin typeface="Times New Roman" panose="02020603050405020304" pitchFamily="18" charset="0"/>
                <a:ea typeface="Times New Roman" panose="02020603050405020304" pitchFamily="18" charset="0"/>
              </a:rPr>
              <a:t>n</a:t>
            </a:r>
            <a:r>
              <a:rPr lang="en-US" sz="1800" spc="10" dirty="0">
                <a:effectLst/>
                <a:latin typeface="Times New Roman" panose="02020603050405020304" pitchFamily="18" charset="0"/>
                <a:ea typeface="Times New Roman" panose="02020603050405020304" pitchFamily="18" charset="0"/>
              </a:rPr>
              <a:t>s</a:t>
            </a:r>
            <a:r>
              <a:rPr lang="en-US" sz="1800" spc="-25" dirty="0">
                <a:effectLst/>
                <a:latin typeface="Times New Roman" panose="02020603050405020304" pitchFamily="18" charset="0"/>
                <a:ea typeface="Times New Roman" panose="02020603050405020304" pitchFamily="18" charset="0"/>
              </a:rPr>
              <a:t>i</a:t>
            </a:r>
            <a:r>
              <a:rPr lang="en-US" sz="1800" spc="-15" dirty="0">
                <a:effectLst/>
                <a:latin typeface="Times New Roman" panose="02020603050405020304" pitchFamily="18" charset="0"/>
                <a:ea typeface="Times New Roman" panose="02020603050405020304" pitchFamily="18" charset="0"/>
              </a:rPr>
              <a:t>s</a:t>
            </a:r>
            <a:r>
              <a:rPr lang="en-US" sz="1800" spc="25" dirty="0">
                <a:effectLst/>
                <a:latin typeface="Times New Roman" panose="02020603050405020304" pitchFamily="18" charset="0"/>
                <a:ea typeface="Times New Roman" panose="02020603050405020304" pitchFamily="18" charset="0"/>
              </a:rPr>
              <a:t>t</a:t>
            </a:r>
            <a:r>
              <a:rPr lang="en-US" sz="1800" dirty="0">
                <a:effectLst/>
                <a:latin typeface="Times New Roman" panose="02020603050405020304" pitchFamily="18" charset="0"/>
                <a:ea typeface="Times New Roman" panose="02020603050405020304" pitchFamily="18" charset="0"/>
              </a:rPr>
              <a:t>s</a:t>
            </a:r>
            <a:r>
              <a:rPr lang="en-US" sz="1800" spc="20" dirty="0">
                <a:effectLst/>
                <a:latin typeface="Times New Roman" panose="02020603050405020304" pitchFamily="18" charset="0"/>
                <a:ea typeface="Times New Roman" panose="02020603050405020304" pitchFamily="18" charset="0"/>
              </a:rPr>
              <a:t> </a:t>
            </a:r>
            <a:r>
              <a:rPr lang="en-US" sz="1800" spc="45" dirty="0">
                <a:effectLst/>
                <a:latin typeface="Times New Roman" panose="02020603050405020304" pitchFamily="18" charset="0"/>
                <a:ea typeface="Times New Roman" panose="02020603050405020304" pitchFamily="18" charset="0"/>
              </a:rPr>
              <a:t>o</a:t>
            </a:r>
            <a:r>
              <a:rPr lang="en-US" sz="1800" dirty="0">
                <a:effectLst/>
                <a:latin typeface="Times New Roman" panose="02020603050405020304" pitchFamily="18" charset="0"/>
                <a:ea typeface="Times New Roman" panose="02020603050405020304" pitchFamily="18" charset="0"/>
              </a:rPr>
              <a:t>f</a:t>
            </a:r>
            <a:r>
              <a:rPr lang="en-US" sz="1800" spc="-5" dirty="0">
                <a:effectLst/>
                <a:latin typeface="Times New Roman" panose="02020603050405020304" pitchFamily="18" charset="0"/>
                <a:ea typeface="Times New Roman" panose="02020603050405020304" pitchFamily="18" charset="0"/>
              </a:rPr>
              <a:t> </a:t>
            </a:r>
            <a:r>
              <a:rPr lang="en-US" sz="1800" spc="25" dirty="0">
                <a:effectLst/>
                <a:latin typeface="Times New Roman" panose="02020603050405020304" pitchFamily="18" charset="0"/>
                <a:ea typeface="Times New Roman" panose="02020603050405020304" pitchFamily="18" charset="0"/>
              </a:rPr>
              <a:t>t</a:t>
            </a:r>
            <a:r>
              <a:rPr lang="en-US" sz="1800" spc="-25" dirty="0">
                <a:effectLst/>
                <a:latin typeface="Times New Roman" panose="02020603050405020304" pitchFamily="18" charset="0"/>
                <a:ea typeface="Times New Roman" panose="02020603050405020304" pitchFamily="18" charset="0"/>
              </a:rPr>
              <a:t>h</a:t>
            </a:r>
            <a:r>
              <a:rPr lang="en-US" sz="1800" dirty="0">
                <a:effectLst/>
                <a:latin typeface="Times New Roman" panose="02020603050405020304" pitchFamily="18" charset="0"/>
                <a:ea typeface="Times New Roman" panose="02020603050405020304" pitchFamily="18" charset="0"/>
              </a:rPr>
              <a:t>e following</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steps:</a:t>
            </a:r>
            <a:endParaRPr lang="en-IN" sz="1800" dirty="0">
              <a:effectLst/>
              <a:latin typeface="Times New Roman" panose="02020603050405020304" pitchFamily="18" charset="0"/>
              <a:ea typeface="Times New Roman" panose="02020603050405020304" pitchFamily="18" charset="0"/>
            </a:endParaRPr>
          </a:p>
          <a:p>
            <a:pPr algn="just"/>
            <a:endParaRPr lang="en-IN" dirty="0"/>
          </a:p>
        </p:txBody>
      </p:sp>
      <p:sp>
        <p:nvSpPr>
          <p:cNvPr id="9" name="TextBox 8">
            <a:extLst>
              <a:ext uri="{FF2B5EF4-FFF2-40B4-BE49-F238E27FC236}">
                <a16:creationId xmlns:a16="http://schemas.microsoft.com/office/drawing/2014/main" id="{248D034C-A6FA-4E78-BDFF-08A3536AC60D}"/>
              </a:ext>
            </a:extLst>
          </p:cNvPr>
          <p:cNvSpPr txBox="1"/>
          <p:nvPr/>
        </p:nvSpPr>
        <p:spPr>
          <a:xfrm>
            <a:off x="1887718" y="3324238"/>
            <a:ext cx="6094428" cy="1754326"/>
          </a:xfrm>
          <a:prstGeom prst="rect">
            <a:avLst/>
          </a:prstGeom>
          <a:noFill/>
        </p:spPr>
        <p:txBody>
          <a:bodyPr wrap="square">
            <a:spAutoFit/>
          </a:bodyPr>
          <a:lstStyle/>
          <a:p>
            <a:pPr marL="342900" lvl="0" indent="-342900">
              <a:spcBef>
                <a:spcPts val="965"/>
              </a:spcBef>
              <a:spcAft>
                <a:spcPts val="0"/>
              </a:spcAft>
              <a:buSzPts val="1200"/>
              <a:buFont typeface="+mj-lt"/>
              <a:buAutoNum type="arabicPeriod"/>
              <a:tabLst>
                <a:tab pos="828675" algn="l"/>
                <a:tab pos="829310" algn="l"/>
              </a:tabLst>
            </a:pPr>
            <a:r>
              <a:rPr lang="en-US" spc="-25" dirty="0">
                <a:effectLst/>
                <a:latin typeface="Times New Roman" panose="02020603050405020304" pitchFamily="18" charset="0"/>
                <a:ea typeface="Times New Roman" panose="02020603050405020304" pitchFamily="18" charset="0"/>
              </a:rPr>
              <a:t>Identify the</a:t>
            </a:r>
            <a:r>
              <a:rPr lang="en-US" spc="-15" dirty="0">
                <a:effectLst/>
                <a:latin typeface="Times New Roman" panose="02020603050405020304" pitchFamily="18" charset="0"/>
                <a:ea typeface="Times New Roman" panose="02020603050405020304" pitchFamily="18" charset="0"/>
              </a:rPr>
              <a:t> </a:t>
            </a:r>
            <a:r>
              <a:rPr lang="en-US" spc="-25" dirty="0">
                <a:effectLst/>
                <a:latin typeface="Times New Roman" panose="02020603050405020304" pitchFamily="18" charset="0"/>
                <a:ea typeface="Times New Roman" panose="02020603050405020304" pitchFamily="18" charset="0"/>
              </a:rPr>
              <a:t>Actors.</a:t>
            </a:r>
            <a:endParaRPr lang="en-IN" spc="-25" dirty="0">
              <a:effectLst/>
              <a:latin typeface="Times New Roman" panose="02020603050405020304" pitchFamily="18" charset="0"/>
              <a:ea typeface="Times New Roman" panose="02020603050405020304" pitchFamily="18" charset="0"/>
            </a:endParaRPr>
          </a:p>
          <a:p>
            <a:pPr marL="342900" indent="-342900">
              <a:spcBef>
                <a:spcPts val="10"/>
              </a:spcBef>
              <a:buFont typeface="+mj-lt"/>
              <a:buAutoNum type="arabicPeriod"/>
            </a:pPr>
            <a:r>
              <a:rPr lang="en-US" spc="-25" dirty="0">
                <a:effectLst/>
                <a:latin typeface="Times New Roman" panose="02020603050405020304" pitchFamily="18" charset="0"/>
                <a:ea typeface="Times New Roman" panose="02020603050405020304" pitchFamily="18" charset="0"/>
              </a:rPr>
              <a:t>Develop a simple business process model using UML Activity</a:t>
            </a:r>
            <a:r>
              <a:rPr lang="en-US" spc="-75" dirty="0">
                <a:effectLst/>
                <a:latin typeface="Times New Roman" panose="02020603050405020304" pitchFamily="18" charset="0"/>
                <a:ea typeface="Times New Roman" panose="02020603050405020304" pitchFamily="18" charset="0"/>
              </a:rPr>
              <a:t> </a:t>
            </a:r>
            <a:r>
              <a:rPr lang="en-US" spc="-25" dirty="0">
                <a:effectLst/>
                <a:latin typeface="Times New Roman" panose="02020603050405020304" pitchFamily="18" charset="0"/>
                <a:ea typeface="Times New Roman" panose="02020603050405020304" pitchFamily="18" charset="0"/>
              </a:rPr>
              <a:t>diagram.</a:t>
            </a:r>
            <a:endParaRPr lang="en-IN" spc="-25" dirty="0">
              <a:effectLst/>
              <a:latin typeface="Times New Roman" panose="02020603050405020304" pitchFamily="18" charset="0"/>
              <a:ea typeface="Times New Roman" panose="02020603050405020304" pitchFamily="18" charset="0"/>
            </a:endParaRPr>
          </a:p>
          <a:p>
            <a:pPr marL="342900" indent="-342900">
              <a:spcBef>
                <a:spcPts val="5"/>
              </a:spcBef>
              <a:buFont typeface="+mj-lt"/>
              <a:buAutoNum type="arabicPeriod"/>
            </a:pPr>
            <a:r>
              <a:rPr lang="en-US" spc="-25" dirty="0">
                <a:effectLst/>
                <a:latin typeface="Times New Roman" panose="02020603050405020304" pitchFamily="18" charset="0"/>
                <a:ea typeface="Times New Roman" panose="02020603050405020304" pitchFamily="18" charset="0"/>
              </a:rPr>
              <a:t>Develop the Use</a:t>
            </a:r>
            <a:r>
              <a:rPr lang="en-US" spc="15" dirty="0">
                <a:effectLst/>
                <a:latin typeface="Times New Roman" panose="02020603050405020304" pitchFamily="18" charset="0"/>
                <a:ea typeface="Times New Roman" panose="02020603050405020304" pitchFamily="18" charset="0"/>
              </a:rPr>
              <a:t> </a:t>
            </a:r>
            <a:r>
              <a:rPr lang="en-US" spc="-25" dirty="0">
                <a:effectLst/>
                <a:latin typeface="Times New Roman" panose="02020603050405020304" pitchFamily="18" charset="0"/>
                <a:ea typeface="Times New Roman" panose="02020603050405020304" pitchFamily="18" charset="0"/>
              </a:rPr>
              <a:t>Case.</a:t>
            </a:r>
            <a:endParaRPr lang="en-IN" spc="-25" dirty="0">
              <a:effectLst/>
              <a:latin typeface="Times New Roman" panose="02020603050405020304" pitchFamily="18" charset="0"/>
              <a:ea typeface="Times New Roman" panose="02020603050405020304" pitchFamily="18" charset="0"/>
            </a:endParaRPr>
          </a:p>
          <a:p>
            <a:pPr marL="342900" indent="-342900">
              <a:spcBef>
                <a:spcPts val="35"/>
              </a:spcBef>
              <a:buFont typeface="+mj-lt"/>
              <a:buAutoNum type="arabicPeriod"/>
            </a:pPr>
            <a:r>
              <a:rPr lang="en-US" dirty="0">
                <a:effectLst/>
                <a:latin typeface="Times New Roman" panose="02020603050405020304" pitchFamily="18" charset="0"/>
                <a:ea typeface="Times New Roman" panose="02020603050405020304" pitchFamily="18" charset="0"/>
              </a:rPr>
              <a:t> </a:t>
            </a:r>
            <a:r>
              <a:rPr lang="en-US" spc="-25" dirty="0">
                <a:effectLst/>
                <a:latin typeface="Times New Roman" panose="02020603050405020304" pitchFamily="18" charset="0"/>
                <a:ea typeface="Times New Roman" panose="02020603050405020304" pitchFamily="18" charset="0"/>
              </a:rPr>
              <a:t>Develop interaction</a:t>
            </a:r>
            <a:r>
              <a:rPr lang="en-US" spc="10" dirty="0">
                <a:effectLst/>
                <a:latin typeface="Times New Roman" panose="02020603050405020304" pitchFamily="18" charset="0"/>
                <a:ea typeface="Times New Roman" panose="02020603050405020304" pitchFamily="18" charset="0"/>
              </a:rPr>
              <a:t> </a:t>
            </a:r>
            <a:r>
              <a:rPr lang="en-US" spc="-25" dirty="0">
                <a:effectLst/>
                <a:latin typeface="Times New Roman" panose="02020603050405020304" pitchFamily="18" charset="0"/>
                <a:ea typeface="Times New Roman" panose="02020603050405020304" pitchFamily="18" charset="0"/>
              </a:rPr>
              <a:t>diagrams.</a:t>
            </a:r>
            <a:endParaRPr lang="en-IN" spc="-25" dirty="0">
              <a:effectLst/>
              <a:latin typeface="Times New Roman" panose="02020603050405020304" pitchFamily="18" charset="0"/>
              <a:ea typeface="Times New Roman" panose="02020603050405020304" pitchFamily="18" charset="0"/>
            </a:endParaRPr>
          </a:p>
          <a:p>
            <a:pPr marL="342900" lvl="0" indent="-342900">
              <a:buSzPts val="1200"/>
              <a:buFont typeface="+mj-lt"/>
              <a:buAutoNum type="arabicPeriod"/>
              <a:tabLst>
                <a:tab pos="828675" algn="l"/>
                <a:tab pos="829310" algn="l"/>
              </a:tabLst>
            </a:pPr>
            <a:r>
              <a:rPr lang="en-US" spc="-25" dirty="0">
                <a:effectLst/>
                <a:latin typeface="Times New Roman" panose="02020603050405020304" pitchFamily="18" charset="0"/>
                <a:ea typeface="Times New Roman" panose="02020603050405020304" pitchFamily="18" charset="0"/>
              </a:rPr>
              <a:t>Identify</a:t>
            </a:r>
            <a:r>
              <a:rPr lang="en-US" spc="-20" dirty="0">
                <a:effectLst/>
                <a:latin typeface="Times New Roman" panose="02020603050405020304" pitchFamily="18" charset="0"/>
                <a:ea typeface="Times New Roman" panose="02020603050405020304" pitchFamily="18" charset="0"/>
              </a:rPr>
              <a:t> </a:t>
            </a:r>
            <a:r>
              <a:rPr lang="en-US" spc="-25" dirty="0">
                <a:effectLst/>
                <a:latin typeface="Times New Roman" panose="02020603050405020304" pitchFamily="18" charset="0"/>
                <a:ea typeface="Times New Roman" panose="02020603050405020304" pitchFamily="18" charset="0"/>
              </a:rPr>
              <a:t>classes.</a:t>
            </a:r>
            <a:endParaRPr lang="en-IN" spc="-25"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8781405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4158EF9-ADB7-45DE-B39F-8AA0C1398BF7}"/>
              </a:ext>
            </a:extLst>
          </p:cNvPr>
          <p:cNvSpPr>
            <a:spLocks noGrp="1"/>
          </p:cNvSpPr>
          <p:nvPr>
            <p:ph type="sldNum" sz="quarter" idx="12"/>
          </p:nvPr>
        </p:nvSpPr>
        <p:spPr/>
        <p:txBody>
          <a:bodyPr/>
          <a:lstStyle/>
          <a:p>
            <a:fld id="{C47D4F2A-FF3F-4D76-897B-B2071BBC9AF3}" type="slidenum">
              <a:rPr lang="en-IN" smtClean="0"/>
              <a:t>2</a:t>
            </a:fld>
            <a:endParaRPr lang="en-IN"/>
          </a:p>
        </p:txBody>
      </p:sp>
      <p:pic>
        <p:nvPicPr>
          <p:cNvPr id="5" name="Picture 4">
            <a:extLst>
              <a:ext uri="{FF2B5EF4-FFF2-40B4-BE49-F238E27FC236}">
                <a16:creationId xmlns:a16="http://schemas.microsoft.com/office/drawing/2014/main" id="{BB119FE6-13C6-46A9-AD2F-5B953DC85B8D}"/>
              </a:ext>
            </a:extLst>
          </p:cNvPr>
          <p:cNvPicPr>
            <a:picLocks noChangeAspect="1"/>
          </p:cNvPicPr>
          <p:nvPr/>
        </p:nvPicPr>
        <p:blipFill>
          <a:blip r:embed="rId2"/>
          <a:stretch>
            <a:fillRect/>
          </a:stretch>
        </p:blipFill>
        <p:spPr>
          <a:xfrm>
            <a:off x="1444650" y="265702"/>
            <a:ext cx="10574630" cy="6175738"/>
          </a:xfrm>
          <a:prstGeom prst="rect">
            <a:avLst/>
          </a:prstGeom>
        </p:spPr>
      </p:pic>
      <p:sp>
        <p:nvSpPr>
          <p:cNvPr id="2" name="Footer Placeholder 1">
            <a:extLst>
              <a:ext uri="{FF2B5EF4-FFF2-40B4-BE49-F238E27FC236}">
                <a16:creationId xmlns:a16="http://schemas.microsoft.com/office/drawing/2014/main" id="{D418DFCF-465B-4D54-846F-3513DCA64873}"/>
              </a:ext>
            </a:extLst>
          </p:cNvPr>
          <p:cNvSpPr>
            <a:spLocks noGrp="1"/>
          </p:cNvSpPr>
          <p:nvPr>
            <p:ph type="ftr" sz="quarter" idx="11"/>
          </p:nvPr>
        </p:nvSpPr>
        <p:spPr/>
        <p:txBody>
          <a:bodyPr/>
          <a:lstStyle/>
          <a:p>
            <a:r>
              <a:rPr lang="en-US"/>
              <a:t>SCS1205 OOAD - Unit 1 An Overview of System Development</a:t>
            </a:r>
            <a:endParaRPr lang="en-IN"/>
          </a:p>
        </p:txBody>
      </p:sp>
    </p:spTree>
    <p:extLst>
      <p:ext uri="{BB962C8B-B14F-4D97-AF65-F5344CB8AC3E}">
        <p14:creationId xmlns:p14="http://schemas.microsoft.com/office/powerpoint/2010/main" val="6184881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D8F76CC-A26A-4E90-80DF-38FE78677D8D}"/>
              </a:ext>
            </a:extLst>
          </p:cNvPr>
          <p:cNvSpPr>
            <a:spLocks noGrp="1"/>
          </p:cNvSpPr>
          <p:nvPr>
            <p:ph type="ftr" sz="quarter" idx="11"/>
          </p:nvPr>
        </p:nvSpPr>
        <p:spPr/>
        <p:txBody>
          <a:bodyPr/>
          <a:lstStyle/>
          <a:p>
            <a:r>
              <a:rPr lang="en-US" dirty="0"/>
              <a:t>SCS1205 OOAD - Unit 1 An Overview of System Development</a:t>
            </a:r>
            <a:endParaRPr lang="en-IN" dirty="0"/>
          </a:p>
        </p:txBody>
      </p:sp>
      <p:sp>
        <p:nvSpPr>
          <p:cNvPr id="3" name="Slide Number Placeholder 2">
            <a:extLst>
              <a:ext uri="{FF2B5EF4-FFF2-40B4-BE49-F238E27FC236}">
                <a16:creationId xmlns:a16="http://schemas.microsoft.com/office/drawing/2014/main" id="{0F7CD717-E94B-4F31-8929-3E41A8C7A5D5}"/>
              </a:ext>
            </a:extLst>
          </p:cNvPr>
          <p:cNvSpPr>
            <a:spLocks noGrp="1"/>
          </p:cNvSpPr>
          <p:nvPr>
            <p:ph type="sldNum" sz="quarter" idx="12"/>
          </p:nvPr>
        </p:nvSpPr>
        <p:spPr/>
        <p:txBody>
          <a:bodyPr/>
          <a:lstStyle/>
          <a:p>
            <a:fld id="{C47D4F2A-FF3F-4D76-897B-B2071BBC9AF3}" type="slidenum">
              <a:rPr lang="en-IN" smtClean="0"/>
              <a:t>20</a:t>
            </a:fld>
            <a:endParaRPr lang="en-IN" dirty="0"/>
          </a:p>
        </p:txBody>
      </p:sp>
      <p:sp>
        <p:nvSpPr>
          <p:cNvPr id="5" name="TextBox 4">
            <a:extLst>
              <a:ext uri="{FF2B5EF4-FFF2-40B4-BE49-F238E27FC236}">
                <a16:creationId xmlns:a16="http://schemas.microsoft.com/office/drawing/2014/main" id="{303275B2-B52E-460F-B47D-C24ED6702D5F}"/>
              </a:ext>
            </a:extLst>
          </p:cNvPr>
          <p:cNvSpPr txBox="1"/>
          <p:nvPr/>
        </p:nvSpPr>
        <p:spPr>
          <a:xfrm>
            <a:off x="643379" y="767441"/>
            <a:ext cx="10433116" cy="2255105"/>
          </a:xfrm>
          <a:prstGeom prst="rect">
            <a:avLst/>
          </a:prstGeom>
          <a:noFill/>
        </p:spPr>
        <p:txBody>
          <a:bodyPr wrap="square">
            <a:spAutoFit/>
          </a:bodyPr>
          <a:lstStyle/>
          <a:p>
            <a:pPr lvl="0">
              <a:buSzPts val="1200"/>
              <a:tabLst>
                <a:tab pos="838200" algn="l"/>
                <a:tab pos="838835" algn="l"/>
              </a:tabLst>
            </a:pPr>
            <a:r>
              <a:rPr lang="en-US" sz="1800" b="1" spc="-30" dirty="0">
                <a:effectLst/>
                <a:latin typeface="Times New Roman" panose="02020603050405020304" pitchFamily="18" charset="0"/>
                <a:ea typeface="Times New Roman" panose="02020603050405020304" pitchFamily="18" charset="0"/>
              </a:rPr>
              <a:t>3. Object-Oriented</a:t>
            </a:r>
            <a:r>
              <a:rPr lang="en-US" sz="1800" b="1" spc="5" dirty="0">
                <a:effectLst/>
                <a:latin typeface="Times New Roman" panose="02020603050405020304" pitchFamily="18" charset="0"/>
                <a:ea typeface="Times New Roman" panose="02020603050405020304" pitchFamily="18" charset="0"/>
              </a:rPr>
              <a:t> </a:t>
            </a:r>
            <a:r>
              <a:rPr lang="en-US" sz="1800" b="1" spc="-30" dirty="0">
                <a:effectLst/>
                <a:latin typeface="Times New Roman" panose="02020603050405020304" pitchFamily="18" charset="0"/>
                <a:ea typeface="Times New Roman" panose="02020603050405020304" pitchFamily="18" charset="0"/>
              </a:rPr>
              <a:t>Design</a:t>
            </a:r>
          </a:p>
          <a:p>
            <a:pPr marL="521335" marR="76835" indent="228600" algn="just">
              <a:lnSpc>
                <a:spcPct val="115000"/>
              </a:lnSpc>
              <a:spcAft>
                <a:spcPts val="0"/>
              </a:spcAft>
            </a:pPr>
            <a:r>
              <a:rPr lang="en-US" dirty="0">
                <a:effectLst/>
                <a:latin typeface="Times New Roman" panose="02020603050405020304" pitchFamily="18" charset="0"/>
                <a:ea typeface="Times New Roman" panose="02020603050405020304" pitchFamily="18" charset="0"/>
              </a:rPr>
              <a:t>OOD Process consists</a:t>
            </a:r>
            <a:r>
              <a:rPr lang="en-US" spc="-100" dirty="0">
                <a:effectLst/>
                <a:latin typeface="Times New Roman" panose="02020603050405020304" pitchFamily="18" charset="0"/>
                <a:ea typeface="Times New Roman" panose="02020603050405020304" pitchFamily="18" charset="0"/>
              </a:rPr>
              <a:t> </a:t>
            </a:r>
            <a:r>
              <a:rPr lang="en-US" dirty="0">
                <a:effectLst/>
                <a:latin typeface="Times New Roman" panose="02020603050405020304" pitchFamily="18" charset="0"/>
                <a:ea typeface="Times New Roman" panose="02020603050405020304" pitchFamily="18" charset="0"/>
              </a:rPr>
              <a:t>of:</a:t>
            </a:r>
            <a:endParaRPr lang="en-IN" dirty="0">
              <a:latin typeface="Times New Roman" panose="02020603050405020304" pitchFamily="18" charset="0"/>
              <a:ea typeface="Times New Roman" panose="02020603050405020304" pitchFamily="18" charset="0"/>
            </a:endParaRPr>
          </a:p>
          <a:p>
            <a:pPr marL="864235" marR="76835" indent="-342900" algn="just">
              <a:lnSpc>
                <a:spcPct val="115000"/>
              </a:lnSpc>
              <a:spcAft>
                <a:spcPts val="0"/>
              </a:spcAft>
              <a:buAutoNum type="arabicPeriod"/>
            </a:pPr>
            <a:r>
              <a:rPr lang="en-US" spc="-50" dirty="0">
                <a:effectLst/>
                <a:latin typeface="Times New Roman" panose="02020603050405020304" pitchFamily="18" charset="0"/>
                <a:ea typeface="Times New Roman" panose="02020603050405020304" pitchFamily="18" charset="0"/>
              </a:rPr>
              <a:t>Designing classes, their attributes, methods, associations, structures and protocols, apply design</a:t>
            </a:r>
            <a:r>
              <a:rPr lang="en-US" spc="-35" dirty="0">
                <a:effectLst/>
                <a:latin typeface="Times New Roman" panose="02020603050405020304" pitchFamily="18" charset="0"/>
                <a:ea typeface="Times New Roman" panose="02020603050405020304" pitchFamily="18" charset="0"/>
              </a:rPr>
              <a:t> </a:t>
            </a:r>
            <a:r>
              <a:rPr lang="en-US" spc="-50" dirty="0">
                <a:effectLst/>
                <a:latin typeface="Times New Roman" panose="02020603050405020304" pitchFamily="18" charset="0"/>
                <a:ea typeface="Times New Roman" panose="02020603050405020304" pitchFamily="18" charset="0"/>
              </a:rPr>
              <a:t>axioms</a:t>
            </a:r>
          </a:p>
          <a:p>
            <a:pPr marL="864235" marR="76835" indent="-342900" algn="just">
              <a:lnSpc>
                <a:spcPct val="115000"/>
              </a:lnSpc>
              <a:spcAft>
                <a:spcPts val="0"/>
              </a:spcAft>
              <a:buAutoNum type="arabicPeriod"/>
            </a:pPr>
            <a:r>
              <a:rPr lang="en-US" spc="-50" dirty="0">
                <a:effectLst/>
                <a:latin typeface="Times New Roman" panose="02020603050405020304" pitchFamily="18" charset="0"/>
                <a:ea typeface="Times New Roman" panose="02020603050405020304" pitchFamily="18" charset="0"/>
              </a:rPr>
              <a:t>Design the Access</a:t>
            </a:r>
            <a:r>
              <a:rPr lang="en-US" spc="-15" dirty="0">
                <a:effectLst/>
                <a:latin typeface="Times New Roman" panose="02020603050405020304" pitchFamily="18" charset="0"/>
                <a:ea typeface="Times New Roman" panose="02020603050405020304" pitchFamily="18" charset="0"/>
              </a:rPr>
              <a:t> </a:t>
            </a:r>
            <a:r>
              <a:rPr lang="en-US" spc="-50" dirty="0">
                <a:effectLst/>
                <a:latin typeface="Times New Roman" panose="02020603050405020304" pitchFamily="18" charset="0"/>
                <a:ea typeface="Times New Roman" panose="02020603050405020304" pitchFamily="18" charset="0"/>
              </a:rPr>
              <a:t>Layer</a:t>
            </a:r>
            <a:endParaRPr lang="en-IN" spc="-50" dirty="0">
              <a:latin typeface="Times New Roman" panose="02020603050405020304" pitchFamily="18" charset="0"/>
              <a:ea typeface="Times New Roman" panose="02020603050405020304" pitchFamily="18" charset="0"/>
            </a:endParaRPr>
          </a:p>
          <a:p>
            <a:pPr marL="864235" marR="76835" indent="-342900" algn="just">
              <a:lnSpc>
                <a:spcPct val="115000"/>
              </a:lnSpc>
              <a:spcAft>
                <a:spcPts val="0"/>
              </a:spcAft>
              <a:buAutoNum type="arabicPeriod"/>
            </a:pPr>
            <a:r>
              <a:rPr lang="en-US" spc="-50" dirty="0">
                <a:effectLst/>
                <a:latin typeface="Times New Roman" panose="02020603050405020304" pitchFamily="18" charset="0"/>
                <a:ea typeface="Times New Roman" panose="02020603050405020304" pitchFamily="18" charset="0"/>
              </a:rPr>
              <a:t>Design and prototype User</a:t>
            </a:r>
            <a:r>
              <a:rPr lang="en-US" spc="30" dirty="0">
                <a:effectLst/>
                <a:latin typeface="Times New Roman" panose="02020603050405020304" pitchFamily="18" charset="0"/>
                <a:ea typeface="Times New Roman" panose="02020603050405020304" pitchFamily="18" charset="0"/>
              </a:rPr>
              <a:t> </a:t>
            </a:r>
            <a:r>
              <a:rPr lang="en-US" spc="-50" dirty="0">
                <a:effectLst/>
                <a:latin typeface="Times New Roman" panose="02020603050405020304" pitchFamily="18" charset="0"/>
                <a:ea typeface="Times New Roman" panose="02020603050405020304" pitchFamily="18" charset="0"/>
              </a:rPr>
              <a:t>interface</a:t>
            </a:r>
            <a:endParaRPr lang="en-IN" spc="-50" dirty="0">
              <a:latin typeface="Times New Roman" panose="02020603050405020304" pitchFamily="18" charset="0"/>
              <a:ea typeface="Times New Roman" panose="02020603050405020304" pitchFamily="18" charset="0"/>
            </a:endParaRPr>
          </a:p>
          <a:p>
            <a:pPr marL="864235" marR="76835" indent="-342900" algn="just">
              <a:lnSpc>
                <a:spcPct val="115000"/>
              </a:lnSpc>
              <a:spcAft>
                <a:spcPts val="0"/>
              </a:spcAft>
              <a:buAutoNum type="arabicPeriod"/>
            </a:pPr>
            <a:r>
              <a:rPr lang="en-US" spc="-50" dirty="0">
                <a:effectLst/>
                <a:latin typeface="Times New Roman" panose="02020603050405020304" pitchFamily="18" charset="0"/>
                <a:ea typeface="Times New Roman" panose="02020603050405020304" pitchFamily="18" charset="0"/>
              </a:rPr>
              <a:t>User Satisfaction and Usability Tests based on the Usage/Use</a:t>
            </a:r>
            <a:r>
              <a:rPr lang="en-US" spc="-40" dirty="0">
                <a:effectLst/>
                <a:latin typeface="Times New Roman" panose="02020603050405020304" pitchFamily="18" charset="0"/>
                <a:ea typeface="Times New Roman" panose="02020603050405020304" pitchFamily="18" charset="0"/>
              </a:rPr>
              <a:t> </a:t>
            </a:r>
            <a:r>
              <a:rPr lang="en-US" spc="-50" dirty="0">
                <a:effectLst/>
                <a:latin typeface="Times New Roman" panose="02020603050405020304" pitchFamily="18" charset="0"/>
                <a:ea typeface="Times New Roman" panose="02020603050405020304" pitchFamily="18" charset="0"/>
              </a:rPr>
              <a:t>Cases</a:t>
            </a:r>
            <a:endParaRPr lang="en-IN" spc="-50" dirty="0">
              <a:latin typeface="Times New Roman" panose="02020603050405020304" pitchFamily="18" charset="0"/>
              <a:ea typeface="Times New Roman" panose="02020603050405020304" pitchFamily="18" charset="0"/>
            </a:endParaRPr>
          </a:p>
          <a:p>
            <a:pPr marL="864235" marR="76835" indent="-342900" algn="just">
              <a:lnSpc>
                <a:spcPct val="115000"/>
              </a:lnSpc>
              <a:spcAft>
                <a:spcPts val="0"/>
              </a:spcAft>
              <a:buAutoNum type="arabicPeriod"/>
            </a:pPr>
            <a:r>
              <a:rPr lang="en-US" dirty="0">
                <a:effectLst/>
                <a:latin typeface="Times New Roman" panose="02020603050405020304" pitchFamily="18" charset="0"/>
                <a:ea typeface="Times New Roman" panose="02020603050405020304" pitchFamily="18" charset="0"/>
              </a:rPr>
              <a:t>Iterated and refine the</a:t>
            </a:r>
            <a:r>
              <a:rPr lang="en-US" spc="25" dirty="0">
                <a:effectLst/>
                <a:latin typeface="Times New Roman" panose="02020603050405020304" pitchFamily="18" charset="0"/>
                <a:ea typeface="Times New Roman" panose="02020603050405020304" pitchFamily="18" charset="0"/>
              </a:rPr>
              <a:t> </a:t>
            </a:r>
            <a:r>
              <a:rPr lang="en-US" dirty="0">
                <a:effectLst/>
                <a:latin typeface="Times New Roman" panose="02020603050405020304" pitchFamily="18" charset="0"/>
                <a:ea typeface="Times New Roman" panose="02020603050405020304" pitchFamily="18" charset="0"/>
              </a:rPr>
              <a:t>design</a:t>
            </a:r>
            <a:endParaRPr lang="en-IN" b="1" spc="-30" dirty="0">
              <a:effectLst/>
              <a:latin typeface="Times New Roman" panose="02020603050405020304" pitchFamily="18" charset="0"/>
              <a:ea typeface="Times New Roman" panose="02020603050405020304" pitchFamily="18" charset="0"/>
            </a:endParaRPr>
          </a:p>
        </p:txBody>
      </p:sp>
      <p:sp>
        <p:nvSpPr>
          <p:cNvPr id="7" name="TextBox 6">
            <a:extLst>
              <a:ext uri="{FF2B5EF4-FFF2-40B4-BE49-F238E27FC236}">
                <a16:creationId xmlns:a16="http://schemas.microsoft.com/office/drawing/2014/main" id="{B776F1FD-2F2F-4A2F-8CC6-6276784193FC}"/>
              </a:ext>
            </a:extLst>
          </p:cNvPr>
          <p:cNvSpPr txBox="1"/>
          <p:nvPr/>
        </p:nvSpPr>
        <p:spPr>
          <a:xfrm>
            <a:off x="581319" y="3150595"/>
            <a:ext cx="6094428" cy="892552"/>
          </a:xfrm>
          <a:prstGeom prst="rect">
            <a:avLst/>
          </a:prstGeom>
          <a:noFill/>
        </p:spPr>
        <p:txBody>
          <a:bodyPr wrap="square">
            <a:spAutoFit/>
          </a:bodyPr>
          <a:lstStyle/>
          <a:p>
            <a:pPr lvl="0">
              <a:buSzPts val="1200"/>
              <a:tabLst>
                <a:tab pos="764540" algn="l"/>
                <a:tab pos="765175" algn="l"/>
              </a:tabLst>
            </a:pPr>
            <a:r>
              <a:rPr lang="en-US" sz="1800" b="1" spc="-30" dirty="0">
                <a:effectLst/>
                <a:latin typeface="Times New Roman" panose="02020603050405020304" pitchFamily="18" charset="0"/>
                <a:ea typeface="Times New Roman" panose="02020603050405020304" pitchFamily="18" charset="0"/>
              </a:rPr>
              <a:t>4.  Iterative Development and Continuous</a:t>
            </a:r>
            <a:r>
              <a:rPr lang="en-US" sz="1800" b="1" spc="20" dirty="0">
                <a:effectLst/>
                <a:latin typeface="Times New Roman" panose="02020603050405020304" pitchFamily="18" charset="0"/>
                <a:ea typeface="Times New Roman" panose="02020603050405020304" pitchFamily="18" charset="0"/>
              </a:rPr>
              <a:t> </a:t>
            </a:r>
            <a:r>
              <a:rPr lang="en-US" sz="1800" b="1" spc="-30" dirty="0">
                <a:effectLst/>
                <a:latin typeface="Times New Roman" panose="02020603050405020304" pitchFamily="18" charset="0"/>
                <a:ea typeface="Times New Roman" panose="02020603050405020304" pitchFamily="18" charset="0"/>
              </a:rPr>
              <a:t>Testing</a:t>
            </a:r>
            <a:endParaRPr lang="en-IN" sz="1800" b="1" spc="-30" dirty="0">
              <a:effectLst/>
              <a:latin typeface="Times New Roman" panose="02020603050405020304" pitchFamily="18" charset="0"/>
              <a:ea typeface="Times New Roman" panose="02020603050405020304" pitchFamily="18" charset="0"/>
            </a:endParaRPr>
          </a:p>
          <a:p>
            <a:br>
              <a:rPr lang="en-US" sz="1600" dirty="0">
                <a:effectLst/>
                <a:latin typeface="Times New Roman" panose="02020603050405020304" pitchFamily="18" charset="0"/>
                <a:ea typeface="Times New Roman" panose="02020603050405020304" pitchFamily="18" charset="0"/>
              </a:rPr>
            </a:br>
            <a:endParaRPr lang="en-IN" dirty="0"/>
          </a:p>
        </p:txBody>
      </p:sp>
      <p:sp>
        <p:nvSpPr>
          <p:cNvPr id="9" name="TextBox 8">
            <a:extLst>
              <a:ext uri="{FF2B5EF4-FFF2-40B4-BE49-F238E27FC236}">
                <a16:creationId xmlns:a16="http://schemas.microsoft.com/office/drawing/2014/main" id="{90F792B1-7292-4D2C-9CCE-346816434EF3}"/>
              </a:ext>
            </a:extLst>
          </p:cNvPr>
          <p:cNvSpPr txBox="1"/>
          <p:nvPr/>
        </p:nvSpPr>
        <p:spPr>
          <a:xfrm>
            <a:off x="1039305" y="3550786"/>
            <a:ext cx="9641263" cy="1754326"/>
          </a:xfrm>
          <a:prstGeom prst="rect">
            <a:avLst/>
          </a:prstGeom>
          <a:noFill/>
        </p:spPr>
        <p:txBody>
          <a:bodyPr wrap="square">
            <a:spAutoFit/>
          </a:bodyPr>
          <a:lstStyle/>
          <a:p>
            <a:pPr marL="285750" indent="-285750" algn="just">
              <a:buFont typeface="Arial" panose="020B0604020202020204" pitchFamily="34" charset="0"/>
              <a:buChar char="•"/>
            </a:pPr>
            <a:r>
              <a:rPr lang="en-US" sz="1800" dirty="0">
                <a:effectLst/>
                <a:latin typeface="Times New Roman" panose="02020603050405020304" pitchFamily="18" charset="0"/>
                <a:ea typeface="Times New Roman" panose="02020603050405020304" pitchFamily="18" charset="0"/>
              </a:rPr>
              <a:t>Iterate and reiterate </a:t>
            </a:r>
            <a:r>
              <a:rPr lang="en-US" sz="1800" spc="-15" dirty="0">
                <a:effectLst/>
                <a:latin typeface="Times New Roman" panose="02020603050405020304" pitchFamily="18" charset="0"/>
                <a:ea typeface="Times New Roman" panose="02020603050405020304" pitchFamily="18" charset="0"/>
              </a:rPr>
              <a:t>until, </a:t>
            </a:r>
            <a:r>
              <a:rPr lang="en-US" sz="1800" dirty="0">
                <a:effectLst/>
                <a:latin typeface="Times New Roman" panose="02020603050405020304" pitchFamily="18" charset="0"/>
                <a:ea typeface="Times New Roman" panose="02020603050405020304" pitchFamily="18" charset="0"/>
              </a:rPr>
              <a:t>eventually, you are satisfied with the system.</a:t>
            </a:r>
          </a:p>
          <a:p>
            <a:pPr marL="285750" indent="-285750" algn="just">
              <a:buFont typeface="Arial" panose="020B0604020202020204" pitchFamily="34" charset="0"/>
              <a:buChar char="•"/>
            </a:pPr>
            <a:endParaRPr lang="en-US" dirty="0">
              <a:latin typeface="Times New Roman" panose="02020603050405020304" pitchFamily="18" charset="0"/>
            </a:endParaRPr>
          </a:p>
          <a:p>
            <a:pPr marL="285750" indent="-285750" algn="just">
              <a:buFont typeface="Arial" panose="020B0604020202020204" pitchFamily="34" charset="0"/>
              <a:buChar char="•"/>
            </a:pPr>
            <a:r>
              <a:rPr lang="en-US" sz="1800" dirty="0">
                <a:effectLst/>
                <a:latin typeface="Times New Roman" panose="02020603050405020304" pitchFamily="18" charset="0"/>
                <a:ea typeface="Times New Roman" panose="02020603050405020304" pitchFamily="18" charset="0"/>
              </a:rPr>
              <a:t>During this iterative process, your prototypes will </a:t>
            </a:r>
            <a:r>
              <a:rPr lang="en-US" sz="1800" spc="-15" dirty="0">
                <a:effectLst/>
                <a:latin typeface="Times New Roman" panose="02020603050405020304" pitchFamily="18" charset="0"/>
                <a:ea typeface="Times New Roman" panose="02020603050405020304" pitchFamily="18" charset="0"/>
              </a:rPr>
              <a:t>be </a:t>
            </a:r>
            <a:r>
              <a:rPr lang="en-US" sz="1800" dirty="0">
                <a:effectLst/>
                <a:latin typeface="Times New Roman" panose="02020603050405020304" pitchFamily="18" charset="0"/>
                <a:ea typeface="Times New Roman" panose="02020603050405020304" pitchFamily="18" charset="0"/>
              </a:rPr>
              <a:t>incrementally transformed into the actual application.</a:t>
            </a:r>
          </a:p>
          <a:p>
            <a:pPr marL="285750" indent="-285750" algn="just">
              <a:buFont typeface="Arial" panose="020B0604020202020204" pitchFamily="34" charset="0"/>
              <a:buChar char="•"/>
            </a:pPr>
            <a:endParaRPr lang="en-US" dirty="0">
              <a:latin typeface="Times New Roman" panose="02020603050405020304" pitchFamily="18" charset="0"/>
            </a:endParaRPr>
          </a:p>
          <a:p>
            <a:pPr marL="285750" indent="-285750" algn="just">
              <a:buFont typeface="Arial" panose="020B0604020202020204" pitchFamily="34" charset="0"/>
              <a:buChar char="•"/>
            </a:pPr>
            <a:r>
              <a:rPr lang="en-US" sz="1800" dirty="0">
                <a:effectLst/>
                <a:latin typeface="Times New Roman" panose="02020603050405020304" pitchFamily="18" charset="0"/>
                <a:ea typeface="Times New Roman" panose="02020603050405020304" pitchFamily="18" charset="0"/>
              </a:rPr>
              <a:t>Usability testing </a:t>
            </a:r>
            <a:r>
              <a:rPr lang="en-US" sz="1800" spc="-15" dirty="0">
                <a:effectLst/>
                <a:latin typeface="Times New Roman" panose="02020603050405020304" pitchFamily="18" charset="0"/>
                <a:ea typeface="Times New Roman" panose="02020603050405020304" pitchFamily="18" charset="0"/>
              </a:rPr>
              <a:t>is </a:t>
            </a:r>
            <a:r>
              <a:rPr lang="en-US" sz="1800" dirty="0">
                <a:effectLst/>
                <a:latin typeface="Times New Roman" panose="02020603050405020304" pitchFamily="18" charset="0"/>
                <a:ea typeface="Times New Roman" panose="02020603050405020304" pitchFamily="18" charset="0"/>
              </a:rPr>
              <a:t>the process </a:t>
            </a:r>
            <a:r>
              <a:rPr lang="en-US" sz="1800" spc="-15" dirty="0">
                <a:effectLst/>
                <a:latin typeface="Times New Roman" panose="02020603050405020304" pitchFamily="18" charset="0"/>
                <a:ea typeface="Times New Roman" panose="02020603050405020304" pitchFamily="18" charset="0"/>
              </a:rPr>
              <a:t>in </a:t>
            </a:r>
            <a:r>
              <a:rPr lang="en-US" sz="1800" dirty="0">
                <a:effectLst/>
                <a:latin typeface="Times New Roman" panose="02020603050405020304" pitchFamily="18" charset="0"/>
                <a:ea typeface="Times New Roman" panose="02020603050405020304" pitchFamily="18" charset="0"/>
              </a:rPr>
              <a:t>which the functionality </a:t>
            </a:r>
            <a:r>
              <a:rPr lang="en-US" sz="1800" spc="20" dirty="0">
                <a:effectLst/>
                <a:latin typeface="Times New Roman" panose="02020603050405020304" pitchFamily="18" charset="0"/>
                <a:ea typeface="Times New Roman" panose="02020603050405020304" pitchFamily="18" charset="0"/>
              </a:rPr>
              <a:t>of </a:t>
            </a:r>
            <a:r>
              <a:rPr lang="en-US" sz="1800" dirty="0">
                <a:effectLst/>
                <a:latin typeface="Times New Roman" panose="02020603050405020304" pitchFamily="18" charset="0"/>
                <a:ea typeface="Times New Roman" panose="02020603050405020304" pitchFamily="18" charset="0"/>
              </a:rPr>
              <a:t>software </a:t>
            </a:r>
            <a:r>
              <a:rPr lang="en-US" sz="1800" spc="-25" dirty="0">
                <a:effectLst/>
                <a:latin typeface="Times New Roman" panose="02020603050405020304" pitchFamily="18" charset="0"/>
                <a:ea typeface="Times New Roman" panose="02020603050405020304" pitchFamily="18" charset="0"/>
              </a:rPr>
              <a:t>is</a:t>
            </a:r>
            <a:r>
              <a:rPr lang="en-US" sz="1800" spc="-3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measured.</a:t>
            </a:r>
            <a:endParaRPr lang="en-IN" dirty="0"/>
          </a:p>
        </p:txBody>
      </p:sp>
    </p:spTree>
    <p:extLst>
      <p:ext uri="{BB962C8B-B14F-4D97-AF65-F5344CB8AC3E}">
        <p14:creationId xmlns:p14="http://schemas.microsoft.com/office/powerpoint/2010/main" val="16775888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98B9815-ABD8-4C0C-8C13-9379D9E50D03}"/>
              </a:ext>
            </a:extLst>
          </p:cNvPr>
          <p:cNvSpPr>
            <a:spLocks noGrp="1"/>
          </p:cNvSpPr>
          <p:nvPr>
            <p:ph type="ftr" sz="quarter" idx="11"/>
          </p:nvPr>
        </p:nvSpPr>
        <p:spPr>
          <a:xfrm>
            <a:off x="4038599" y="6356350"/>
            <a:ext cx="5444765" cy="365125"/>
          </a:xfrm>
        </p:spPr>
        <p:txBody>
          <a:bodyPr/>
          <a:lstStyle/>
          <a:p>
            <a:r>
              <a:rPr lang="en-US" dirty="0"/>
              <a:t>SCS1205 OOAD - Unit 1 An Overview of System Development</a:t>
            </a:r>
            <a:endParaRPr lang="en-IN" dirty="0"/>
          </a:p>
        </p:txBody>
      </p:sp>
      <p:sp>
        <p:nvSpPr>
          <p:cNvPr id="3" name="Slide Number Placeholder 2">
            <a:extLst>
              <a:ext uri="{FF2B5EF4-FFF2-40B4-BE49-F238E27FC236}">
                <a16:creationId xmlns:a16="http://schemas.microsoft.com/office/drawing/2014/main" id="{010F9D67-A893-42F6-9C6C-4BD7792F73BE}"/>
              </a:ext>
            </a:extLst>
          </p:cNvPr>
          <p:cNvSpPr>
            <a:spLocks noGrp="1"/>
          </p:cNvSpPr>
          <p:nvPr>
            <p:ph type="sldNum" sz="quarter" idx="12"/>
          </p:nvPr>
        </p:nvSpPr>
        <p:spPr/>
        <p:txBody>
          <a:bodyPr/>
          <a:lstStyle/>
          <a:p>
            <a:fld id="{C47D4F2A-FF3F-4D76-897B-B2071BBC9AF3}" type="slidenum">
              <a:rPr lang="en-IN" smtClean="0"/>
              <a:t>21</a:t>
            </a:fld>
            <a:endParaRPr lang="en-IN" dirty="0"/>
          </a:p>
        </p:txBody>
      </p:sp>
      <p:sp>
        <p:nvSpPr>
          <p:cNvPr id="5" name="TextBox 4">
            <a:extLst>
              <a:ext uri="{FF2B5EF4-FFF2-40B4-BE49-F238E27FC236}">
                <a16:creationId xmlns:a16="http://schemas.microsoft.com/office/drawing/2014/main" id="{4F616396-EE17-4295-BB22-F59470528A25}"/>
              </a:ext>
            </a:extLst>
          </p:cNvPr>
          <p:cNvSpPr txBox="1"/>
          <p:nvPr/>
        </p:nvSpPr>
        <p:spPr>
          <a:xfrm>
            <a:off x="1269476" y="249647"/>
            <a:ext cx="10084324" cy="5632311"/>
          </a:xfrm>
          <a:prstGeom prst="rect">
            <a:avLst/>
          </a:prstGeom>
          <a:noFill/>
        </p:spPr>
        <p:txBody>
          <a:bodyPr wrap="square">
            <a:spAutoFit/>
          </a:bodyPr>
          <a:lstStyle/>
          <a:p>
            <a:pPr algn="just"/>
            <a:r>
              <a:rPr lang="en-US" sz="3000" b="1" dirty="0">
                <a:solidFill>
                  <a:srgbClr val="000000"/>
                </a:solidFill>
              </a:rPr>
              <a:t>W</a:t>
            </a:r>
            <a:r>
              <a:rPr lang="en-US" sz="3000" b="1" i="0" dirty="0">
                <a:solidFill>
                  <a:srgbClr val="000000"/>
                </a:solidFill>
                <a:effectLst/>
              </a:rPr>
              <a:t>hat are the building blocks of UML? </a:t>
            </a:r>
          </a:p>
          <a:p>
            <a:pPr marL="285750" indent="-285750" algn="just">
              <a:buFont typeface="Arial" panose="020B0604020202020204" pitchFamily="34" charset="0"/>
              <a:buChar char="•"/>
            </a:pPr>
            <a:r>
              <a:rPr lang="en-US" sz="2500" b="0" i="0" dirty="0">
                <a:solidFill>
                  <a:srgbClr val="000000"/>
                </a:solidFill>
                <a:effectLst/>
              </a:rPr>
              <a:t>Things, relationships and diagrams are three </a:t>
            </a:r>
            <a:r>
              <a:rPr lang="en-US" sz="2500" b="1" i="0" dirty="0">
                <a:solidFill>
                  <a:srgbClr val="000000"/>
                </a:solidFill>
                <a:effectLst/>
              </a:rPr>
              <a:t>building blocks of UML</a:t>
            </a:r>
            <a:r>
              <a:rPr lang="en-US" sz="2500" b="0" i="0" dirty="0">
                <a:solidFill>
                  <a:srgbClr val="000000"/>
                </a:solidFill>
                <a:effectLst/>
              </a:rPr>
              <a:t>. Thing is nothing but any real-world entity. </a:t>
            </a:r>
          </a:p>
          <a:p>
            <a:pPr marL="285750" indent="-285750" algn="just">
              <a:buFont typeface="Arial" panose="020B0604020202020204" pitchFamily="34" charset="0"/>
              <a:buChar char="•"/>
            </a:pPr>
            <a:r>
              <a:rPr lang="en-US" sz="2500" b="0" i="0" dirty="0">
                <a:solidFill>
                  <a:srgbClr val="000000"/>
                </a:solidFill>
                <a:effectLst/>
              </a:rPr>
              <a:t>Relationships are used to describe the connection between one or more things. </a:t>
            </a:r>
          </a:p>
          <a:p>
            <a:pPr marL="285750" indent="-285750" algn="just">
              <a:buFont typeface="Arial" panose="020B0604020202020204" pitchFamily="34" charset="0"/>
              <a:buChar char="•"/>
            </a:pPr>
            <a:r>
              <a:rPr lang="en-US" sz="2500" b="0" i="0" dirty="0">
                <a:solidFill>
                  <a:srgbClr val="000000"/>
                </a:solidFill>
                <a:effectLst/>
              </a:rPr>
              <a:t>Various </a:t>
            </a:r>
            <a:r>
              <a:rPr lang="en-US" sz="2500" b="1" i="0" dirty="0">
                <a:solidFill>
                  <a:srgbClr val="000000"/>
                </a:solidFill>
                <a:effectLst/>
              </a:rPr>
              <a:t>UML</a:t>
            </a:r>
            <a:r>
              <a:rPr lang="en-US" sz="2500" b="0" i="0" dirty="0">
                <a:solidFill>
                  <a:srgbClr val="000000"/>
                </a:solidFill>
                <a:effectLst/>
              </a:rPr>
              <a:t> diagrams are used to describe different aspects of a single system.</a:t>
            </a:r>
          </a:p>
          <a:p>
            <a:pPr algn="just"/>
            <a:endParaRPr lang="en-US" sz="2500" b="0" i="0" dirty="0">
              <a:solidFill>
                <a:srgbClr val="000000"/>
              </a:solidFill>
              <a:effectLst/>
            </a:endParaRPr>
          </a:p>
          <a:p>
            <a:pPr algn="just"/>
            <a:r>
              <a:rPr lang="en-US" sz="3000" b="1" dirty="0">
                <a:solidFill>
                  <a:srgbClr val="000000"/>
                </a:solidFill>
              </a:rPr>
              <a:t>Why are UML diagrams used?</a:t>
            </a:r>
          </a:p>
          <a:p>
            <a:pPr marL="285750" indent="-285750" algn="just">
              <a:buFont typeface="Arial" panose="020B0604020202020204" pitchFamily="34" charset="0"/>
              <a:buChar char="•"/>
            </a:pPr>
            <a:r>
              <a:rPr lang="en-US" sz="2500" dirty="0">
                <a:solidFill>
                  <a:srgbClr val="000000"/>
                </a:solidFill>
              </a:rPr>
              <a:t>The main aim of UML is to define a standard way to visualize the way a system has been designed. It is quite similar to blueprints used in other fields of engineering. </a:t>
            </a:r>
          </a:p>
          <a:p>
            <a:pPr marL="285750" indent="-285750" algn="just">
              <a:buFont typeface="Arial" panose="020B0604020202020204" pitchFamily="34" charset="0"/>
              <a:buChar char="•"/>
            </a:pPr>
            <a:r>
              <a:rPr lang="en-US" sz="2500" dirty="0">
                <a:solidFill>
                  <a:srgbClr val="000000"/>
                </a:solidFill>
              </a:rPr>
              <a:t>UML is not a programming language, it is rather a visual language. We use UML diagrams to portray the behavior and structure of a system.</a:t>
            </a:r>
            <a:endParaRPr lang="en-IN" sz="2500" dirty="0">
              <a:solidFill>
                <a:srgbClr val="000000"/>
              </a:solidFill>
            </a:endParaRPr>
          </a:p>
        </p:txBody>
      </p:sp>
    </p:spTree>
    <p:extLst>
      <p:ext uri="{BB962C8B-B14F-4D97-AF65-F5344CB8AC3E}">
        <p14:creationId xmlns:p14="http://schemas.microsoft.com/office/powerpoint/2010/main" val="13522162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49706AC-19D6-4132-9B82-0673977E0EE8}"/>
              </a:ext>
            </a:extLst>
          </p:cNvPr>
          <p:cNvSpPr>
            <a:spLocks noGrp="1"/>
          </p:cNvSpPr>
          <p:nvPr>
            <p:ph type="ftr" sz="quarter" idx="11"/>
          </p:nvPr>
        </p:nvSpPr>
        <p:spPr>
          <a:xfrm>
            <a:off x="4038600" y="6356350"/>
            <a:ext cx="4963998" cy="365125"/>
          </a:xfrm>
        </p:spPr>
        <p:txBody>
          <a:bodyPr/>
          <a:lstStyle/>
          <a:p>
            <a:r>
              <a:rPr lang="en-US" dirty="0"/>
              <a:t>SCS1205 OOAD - Unit 1 An Overview of System Development</a:t>
            </a:r>
            <a:endParaRPr lang="en-IN" dirty="0"/>
          </a:p>
        </p:txBody>
      </p:sp>
      <p:sp>
        <p:nvSpPr>
          <p:cNvPr id="3" name="Slide Number Placeholder 2">
            <a:extLst>
              <a:ext uri="{FF2B5EF4-FFF2-40B4-BE49-F238E27FC236}">
                <a16:creationId xmlns:a16="http://schemas.microsoft.com/office/drawing/2014/main" id="{2BE06079-F821-4353-8386-BF7D64238CD2}"/>
              </a:ext>
            </a:extLst>
          </p:cNvPr>
          <p:cNvSpPr>
            <a:spLocks noGrp="1"/>
          </p:cNvSpPr>
          <p:nvPr>
            <p:ph type="sldNum" sz="quarter" idx="12"/>
          </p:nvPr>
        </p:nvSpPr>
        <p:spPr/>
        <p:txBody>
          <a:bodyPr/>
          <a:lstStyle/>
          <a:p>
            <a:fld id="{C47D4F2A-FF3F-4D76-897B-B2071BBC9AF3}" type="slidenum">
              <a:rPr lang="en-IN" smtClean="0"/>
              <a:t>22</a:t>
            </a:fld>
            <a:endParaRPr lang="en-IN" dirty="0"/>
          </a:p>
        </p:txBody>
      </p:sp>
      <p:sp>
        <p:nvSpPr>
          <p:cNvPr id="6" name="TextBox 5">
            <a:extLst>
              <a:ext uri="{FF2B5EF4-FFF2-40B4-BE49-F238E27FC236}">
                <a16:creationId xmlns:a16="http://schemas.microsoft.com/office/drawing/2014/main" id="{8F276A04-D49E-4F3B-91C9-9C19610083CC}"/>
              </a:ext>
            </a:extLst>
          </p:cNvPr>
          <p:cNvSpPr txBox="1"/>
          <p:nvPr/>
        </p:nvSpPr>
        <p:spPr>
          <a:xfrm>
            <a:off x="1237268" y="531488"/>
            <a:ext cx="10338848" cy="4832220"/>
          </a:xfrm>
          <a:prstGeom prst="rect">
            <a:avLst/>
          </a:prstGeom>
          <a:noFill/>
        </p:spPr>
        <p:txBody>
          <a:bodyPr wrap="square">
            <a:spAutoFit/>
          </a:bodyPr>
          <a:lstStyle/>
          <a:p>
            <a:pPr marL="63500"/>
            <a:r>
              <a:rPr lang="en-US" sz="2800" b="1" dirty="0">
                <a:solidFill>
                  <a:srgbClr val="333333"/>
                </a:solidFill>
                <a:effectLst/>
                <a:latin typeface="Times New Roman" panose="02020603050405020304" pitchFamily="18" charset="0"/>
                <a:ea typeface="Times New Roman" panose="02020603050405020304" pitchFamily="18" charset="0"/>
              </a:rPr>
              <a:t>Object oriented development</a:t>
            </a:r>
            <a:endParaRPr lang="en-IN" sz="2800" b="1" dirty="0">
              <a:effectLst/>
              <a:latin typeface="Times New Roman" panose="02020603050405020304" pitchFamily="18" charset="0"/>
              <a:ea typeface="Times New Roman" panose="02020603050405020304" pitchFamily="18" charset="0"/>
            </a:endParaRPr>
          </a:p>
          <a:p>
            <a:r>
              <a:rPr lang="en-US" sz="1800" b="1" dirty="0">
                <a:effectLst/>
                <a:latin typeface="Times New Roman" panose="02020603050405020304" pitchFamily="18" charset="0"/>
                <a:ea typeface="Times New Roman" panose="02020603050405020304" pitchFamily="18" charset="0"/>
              </a:rPr>
              <a:t> </a:t>
            </a:r>
            <a:endParaRPr lang="en-IN" sz="1800" dirty="0">
              <a:effectLst/>
              <a:latin typeface="Times New Roman" panose="02020603050405020304" pitchFamily="18" charset="0"/>
              <a:ea typeface="Times New Roman" panose="02020603050405020304" pitchFamily="18" charset="0"/>
            </a:endParaRPr>
          </a:p>
          <a:p>
            <a:pPr marL="63500" marR="73660" algn="just">
              <a:lnSpc>
                <a:spcPct val="115000"/>
              </a:lnSpc>
              <a:spcBef>
                <a:spcPts val="5"/>
              </a:spcBef>
              <a:spcAft>
                <a:spcPts val="0"/>
              </a:spcAft>
            </a:pPr>
            <a:r>
              <a:rPr lang="en-US" sz="1800" dirty="0">
                <a:solidFill>
                  <a:srgbClr val="333333"/>
                </a:solidFill>
                <a:effectLst/>
                <a:latin typeface="Times New Roman" panose="02020603050405020304" pitchFamily="18" charset="0"/>
                <a:ea typeface="Times New Roman" panose="02020603050405020304" pitchFamily="18" charset="0"/>
              </a:rPr>
              <a:t>In Object-Oriented Development, we apply </a:t>
            </a:r>
            <a:r>
              <a:rPr lang="en-US" sz="1800" dirty="0">
                <a:solidFill>
                  <a:srgbClr val="FF0000"/>
                </a:solidFill>
                <a:effectLst/>
                <a:latin typeface="Times New Roman" panose="02020603050405020304" pitchFamily="18" charset="0"/>
                <a:ea typeface="Times New Roman" panose="02020603050405020304" pitchFamily="18" charset="0"/>
              </a:rPr>
              <a:t>object orientation </a:t>
            </a:r>
            <a:r>
              <a:rPr lang="en-US" sz="1800" dirty="0">
                <a:solidFill>
                  <a:srgbClr val="333333"/>
                </a:solidFill>
                <a:effectLst/>
                <a:latin typeface="Times New Roman" panose="02020603050405020304" pitchFamily="18" charset="0"/>
                <a:ea typeface="Times New Roman" panose="02020603050405020304" pitchFamily="18" charset="0"/>
              </a:rPr>
              <a:t>across every system development activity such as requirement analysis, design, programming, testing, and maintenance. For instance, an </a:t>
            </a:r>
            <a:r>
              <a:rPr lang="en-US" sz="1800" b="1" dirty="0">
                <a:solidFill>
                  <a:srgbClr val="333333"/>
                </a:solidFill>
                <a:effectLst/>
                <a:latin typeface="Times New Roman" panose="02020603050405020304" pitchFamily="18" charset="0"/>
                <a:ea typeface="Times New Roman" panose="02020603050405020304" pitchFamily="18" charset="0"/>
              </a:rPr>
              <a:t>object oriented analysis (OOA) </a:t>
            </a:r>
            <a:r>
              <a:rPr lang="en-US" sz="1800" dirty="0">
                <a:solidFill>
                  <a:srgbClr val="333333"/>
                </a:solidFill>
                <a:effectLst/>
                <a:latin typeface="Times New Roman" panose="02020603050405020304" pitchFamily="18" charset="0"/>
                <a:ea typeface="Times New Roman" panose="02020603050405020304" pitchFamily="18" charset="0"/>
              </a:rPr>
              <a:t>will usually have the following steps:</a:t>
            </a:r>
            <a:endParaRPr lang="en-IN" sz="1800" dirty="0">
              <a:effectLst/>
              <a:latin typeface="Times New Roman" panose="02020603050405020304" pitchFamily="18" charset="0"/>
              <a:ea typeface="Times New Roman" panose="02020603050405020304" pitchFamily="18" charset="0"/>
            </a:endParaRPr>
          </a:p>
          <a:p>
            <a:pPr>
              <a:spcBef>
                <a:spcPts val="25"/>
              </a:spcBef>
            </a:pPr>
            <a:r>
              <a:rPr lang="en-US" sz="1200" dirty="0">
                <a:effectLst/>
                <a:latin typeface="Times New Roman" panose="02020603050405020304" pitchFamily="18" charset="0"/>
                <a:ea typeface="Times New Roman" panose="02020603050405020304" pitchFamily="18" charset="0"/>
              </a:rPr>
              <a:t> </a:t>
            </a:r>
            <a:endParaRPr lang="en-IN" sz="1800" dirty="0">
              <a:effectLst/>
              <a:latin typeface="Times New Roman" panose="02020603050405020304" pitchFamily="18" charset="0"/>
              <a:ea typeface="Times New Roman" panose="02020603050405020304" pitchFamily="18" charset="0"/>
            </a:endParaRPr>
          </a:p>
          <a:p>
            <a:pPr marL="342900" lvl="0" indent="-342900">
              <a:buClr>
                <a:srgbClr val="333333"/>
              </a:buClr>
              <a:buSzPts val="1000"/>
              <a:buFont typeface="Symbol" panose="05050102010706020507" pitchFamily="18" charset="2"/>
              <a:buChar char=""/>
              <a:tabLst>
                <a:tab pos="520700" algn="l"/>
                <a:tab pos="521335" algn="l"/>
              </a:tabLst>
            </a:pPr>
            <a:r>
              <a:rPr lang="en-US" sz="1800" dirty="0">
                <a:solidFill>
                  <a:srgbClr val="333333"/>
                </a:solidFill>
                <a:effectLst/>
                <a:latin typeface="Times New Roman" panose="02020603050405020304" pitchFamily="18" charset="0"/>
                <a:ea typeface="Symbol" panose="05050102010706020507" pitchFamily="18" charset="2"/>
                <a:cs typeface="Symbol" panose="05050102010706020507" pitchFamily="18" charset="2"/>
              </a:rPr>
              <a:t>Identifying the system</a:t>
            </a:r>
            <a:r>
              <a:rPr lang="en-US" sz="1800" spc="-5" dirty="0">
                <a:solidFill>
                  <a:srgbClr val="333333"/>
                </a:solidFill>
                <a:effectLst/>
                <a:latin typeface="Times New Roman" panose="02020603050405020304" pitchFamily="18" charset="0"/>
                <a:ea typeface="Symbol" panose="05050102010706020507" pitchFamily="18" charset="2"/>
                <a:cs typeface="Symbol" panose="05050102010706020507" pitchFamily="18" charset="2"/>
              </a:rPr>
              <a:t> </a:t>
            </a:r>
            <a:r>
              <a:rPr lang="en-US" sz="1800" dirty="0">
                <a:solidFill>
                  <a:srgbClr val="333333"/>
                </a:solidFill>
                <a:effectLst/>
                <a:latin typeface="Times New Roman" panose="02020603050405020304" pitchFamily="18" charset="0"/>
                <a:ea typeface="Symbol" panose="05050102010706020507" pitchFamily="18" charset="2"/>
                <a:cs typeface="Symbol" panose="05050102010706020507" pitchFamily="18" charset="2"/>
              </a:rPr>
              <a:t>functionality</a:t>
            </a:r>
            <a:endParaRPr lang="en-IN" sz="1600" dirty="0">
              <a:effectLst/>
              <a:latin typeface="Times New Roman" panose="02020603050405020304" pitchFamily="18" charset="0"/>
              <a:ea typeface="Symbol" panose="05050102010706020507" pitchFamily="18" charset="2"/>
              <a:cs typeface="Symbol" panose="05050102010706020507" pitchFamily="18" charset="2"/>
            </a:endParaRPr>
          </a:p>
          <a:p>
            <a:pPr marL="342900" lvl="0" indent="-342900">
              <a:spcBef>
                <a:spcPts val="350"/>
              </a:spcBef>
              <a:spcAft>
                <a:spcPts val="0"/>
              </a:spcAft>
              <a:buClr>
                <a:srgbClr val="333333"/>
              </a:buClr>
              <a:buSzPts val="1000"/>
              <a:buFont typeface="Symbol" panose="05050102010706020507" pitchFamily="18" charset="2"/>
              <a:buChar char=""/>
              <a:tabLst>
                <a:tab pos="520700" algn="l"/>
                <a:tab pos="521335" algn="l"/>
              </a:tabLst>
            </a:pPr>
            <a:br>
              <a:rPr lang="en-US" sz="1800" dirty="0">
                <a:effectLst/>
                <a:latin typeface="Times New Roman" panose="02020603050405020304" pitchFamily="18" charset="0"/>
                <a:ea typeface="Times New Roman" panose="02020603050405020304" pitchFamily="18" charset="0"/>
              </a:rPr>
            </a:br>
            <a:r>
              <a:rPr lang="en-US" sz="1800" dirty="0">
                <a:solidFill>
                  <a:srgbClr val="333333"/>
                </a:solidFill>
                <a:effectLst/>
                <a:latin typeface="Times New Roman" panose="02020603050405020304" pitchFamily="18" charset="0"/>
                <a:ea typeface="Symbol" panose="05050102010706020507" pitchFamily="18" charset="2"/>
                <a:cs typeface="Symbol" panose="05050102010706020507" pitchFamily="18" charset="2"/>
              </a:rPr>
              <a:t>Identifying the involved</a:t>
            </a:r>
            <a:r>
              <a:rPr lang="en-US" sz="1800" spc="45" dirty="0">
                <a:solidFill>
                  <a:srgbClr val="333333"/>
                </a:solidFill>
                <a:effectLst/>
                <a:latin typeface="Times New Roman" panose="02020603050405020304" pitchFamily="18" charset="0"/>
                <a:ea typeface="Symbol" panose="05050102010706020507" pitchFamily="18" charset="2"/>
                <a:cs typeface="Symbol" panose="05050102010706020507" pitchFamily="18" charset="2"/>
              </a:rPr>
              <a:t> </a:t>
            </a:r>
            <a:r>
              <a:rPr lang="en-US" sz="1800" dirty="0">
                <a:solidFill>
                  <a:srgbClr val="333333"/>
                </a:solidFill>
                <a:effectLst/>
                <a:latin typeface="Times New Roman" panose="02020603050405020304" pitchFamily="18" charset="0"/>
                <a:ea typeface="Symbol" panose="05050102010706020507" pitchFamily="18" charset="2"/>
                <a:cs typeface="Symbol" panose="05050102010706020507" pitchFamily="18" charset="2"/>
              </a:rPr>
              <a:t>objects</a:t>
            </a:r>
            <a:endParaRPr lang="en-IN" sz="1600" dirty="0">
              <a:effectLst/>
              <a:latin typeface="Times New Roman" panose="02020603050405020304" pitchFamily="18" charset="0"/>
              <a:ea typeface="Symbol" panose="05050102010706020507" pitchFamily="18" charset="2"/>
              <a:cs typeface="Symbol" panose="05050102010706020507" pitchFamily="18" charset="2"/>
            </a:endParaRPr>
          </a:p>
          <a:p>
            <a:pPr>
              <a:spcBef>
                <a:spcPts val="25"/>
              </a:spcBef>
            </a:pPr>
            <a:r>
              <a:rPr lang="en-US" sz="1800" dirty="0">
                <a:effectLst/>
                <a:latin typeface="Times New Roman" panose="02020603050405020304" pitchFamily="18" charset="0"/>
                <a:ea typeface="Times New Roman" panose="02020603050405020304" pitchFamily="18" charset="0"/>
              </a:rPr>
              <a:t> </a:t>
            </a:r>
            <a:endParaRPr lang="en-IN" sz="1800" dirty="0">
              <a:effectLst/>
              <a:latin typeface="Times New Roman" panose="02020603050405020304" pitchFamily="18" charset="0"/>
              <a:ea typeface="Times New Roman" panose="02020603050405020304" pitchFamily="18" charset="0"/>
            </a:endParaRPr>
          </a:p>
          <a:p>
            <a:pPr marL="342900" lvl="0" indent="-342900">
              <a:buClr>
                <a:srgbClr val="333333"/>
              </a:buClr>
              <a:buSzPts val="1000"/>
              <a:buFont typeface="Symbol" panose="05050102010706020507" pitchFamily="18" charset="2"/>
              <a:buChar char=""/>
              <a:tabLst>
                <a:tab pos="520700" algn="l"/>
                <a:tab pos="521335" algn="l"/>
              </a:tabLst>
            </a:pPr>
            <a:r>
              <a:rPr lang="en-US" sz="1800" dirty="0">
                <a:solidFill>
                  <a:srgbClr val="333333"/>
                </a:solidFill>
                <a:effectLst/>
                <a:latin typeface="Times New Roman" panose="02020603050405020304" pitchFamily="18" charset="0"/>
                <a:ea typeface="Symbol" panose="05050102010706020507" pitchFamily="18" charset="2"/>
                <a:cs typeface="Symbol" panose="05050102010706020507" pitchFamily="18" charset="2"/>
              </a:rPr>
              <a:t>Recognizing the object</a:t>
            </a:r>
            <a:r>
              <a:rPr lang="en-US" sz="1800" spc="45" dirty="0">
                <a:solidFill>
                  <a:srgbClr val="333333"/>
                </a:solidFill>
                <a:effectLst/>
                <a:latin typeface="Times New Roman" panose="02020603050405020304" pitchFamily="18" charset="0"/>
                <a:ea typeface="Symbol" panose="05050102010706020507" pitchFamily="18" charset="2"/>
                <a:cs typeface="Symbol" panose="05050102010706020507" pitchFamily="18" charset="2"/>
              </a:rPr>
              <a:t> </a:t>
            </a:r>
            <a:r>
              <a:rPr lang="en-US" sz="1800" dirty="0">
                <a:solidFill>
                  <a:srgbClr val="333333"/>
                </a:solidFill>
                <a:effectLst/>
                <a:latin typeface="Times New Roman" panose="02020603050405020304" pitchFamily="18" charset="0"/>
                <a:ea typeface="Symbol" panose="05050102010706020507" pitchFamily="18" charset="2"/>
                <a:cs typeface="Symbol" panose="05050102010706020507" pitchFamily="18" charset="2"/>
              </a:rPr>
              <a:t>classes</a:t>
            </a:r>
            <a:endParaRPr lang="en-IN" sz="1600" dirty="0">
              <a:effectLst/>
              <a:latin typeface="Times New Roman" panose="02020603050405020304" pitchFamily="18" charset="0"/>
              <a:ea typeface="Symbol" panose="05050102010706020507" pitchFamily="18" charset="2"/>
              <a:cs typeface="Symbol" panose="05050102010706020507" pitchFamily="18" charset="2"/>
            </a:endParaRPr>
          </a:p>
          <a:p>
            <a:pPr>
              <a:spcBef>
                <a:spcPts val="50"/>
              </a:spcBef>
            </a:pPr>
            <a:r>
              <a:rPr lang="en-US" sz="1800" dirty="0">
                <a:effectLst/>
                <a:latin typeface="Times New Roman" panose="02020603050405020304" pitchFamily="18" charset="0"/>
                <a:ea typeface="Times New Roman" panose="02020603050405020304" pitchFamily="18" charset="0"/>
              </a:rPr>
              <a:t> </a:t>
            </a:r>
            <a:endParaRPr lang="en-IN" sz="1800" dirty="0">
              <a:effectLst/>
              <a:latin typeface="Times New Roman" panose="02020603050405020304" pitchFamily="18" charset="0"/>
              <a:ea typeface="Times New Roman" panose="02020603050405020304" pitchFamily="18" charset="0"/>
            </a:endParaRPr>
          </a:p>
          <a:p>
            <a:pPr marL="342900" lvl="0" indent="-342900">
              <a:spcBef>
                <a:spcPts val="5"/>
              </a:spcBef>
              <a:spcAft>
                <a:spcPts val="0"/>
              </a:spcAft>
              <a:buClr>
                <a:srgbClr val="333333"/>
              </a:buClr>
              <a:buSzPts val="1000"/>
              <a:buFont typeface="Symbol" panose="05050102010706020507" pitchFamily="18" charset="2"/>
              <a:buChar char=""/>
              <a:tabLst>
                <a:tab pos="520700" algn="l"/>
                <a:tab pos="521335" algn="l"/>
              </a:tabLst>
            </a:pPr>
            <a:r>
              <a:rPr lang="en-US" sz="1800" dirty="0">
                <a:solidFill>
                  <a:srgbClr val="333333"/>
                </a:solidFill>
                <a:effectLst/>
                <a:latin typeface="Times New Roman" panose="02020603050405020304" pitchFamily="18" charset="0"/>
                <a:ea typeface="Symbol" panose="05050102010706020507" pitchFamily="18" charset="2"/>
                <a:cs typeface="Symbol" panose="05050102010706020507" pitchFamily="18" charset="2"/>
              </a:rPr>
              <a:t>Analyzing the objects to fulfil the system</a:t>
            </a:r>
            <a:r>
              <a:rPr lang="en-US" sz="1800" spc="-10" dirty="0">
                <a:solidFill>
                  <a:srgbClr val="333333"/>
                </a:solidFill>
                <a:effectLst/>
                <a:latin typeface="Times New Roman" panose="02020603050405020304" pitchFamily="18" charset="0"/>
                <a:ea typeface="Symbol" panose="05050102010706020507" pitchFamily="18" charset="2"/>
                <a:cs typeface="Symbol" panose="05050102010706020507" pitchFamily="18" charset="2"/>
              </a:rPr>
              <a:t> </a:t>
            </a:r>
            <a:r>
              <a:rPr lang="en-US" sz="1800" dirty="0">
                <a:solidFill>
                  <a:srgbClr val="333333"/>
                </a:solidFill>
                <a:effectLst/>
                <a:latin typeface="Times New Roman" panose="02020603050405020304" pitchFamily="18" charset="0"/>
                <a:ea typeface="Symbol" panose="05050102010706020507" pitchFamily="18" charset="2"/>
                <a:cs typeface="Symbol" panose="05050102010706020507" pitchFamily="18" charset="2"/>
              </a:rPr>
              <a:t>functionality</a:t>
            </a:r>
            <a:endParaRPr lang="en-IN" sz="1600" dirty="0">
              <a:effectLst/>
              <a:latin typeface="Times New Roman" panose="02020603050405020304" pitchFamily="18" charset="0"/>
              <a:ea typeface="Symbol" panose="05050102010706020507" pitchFamily="18" charset="2"/>
              <a:cs typeface="Symbol" panose="05050102010706020507" pitchFamily="18" charset="2"/>
            </a:endParaRPr>
          </a:p>
          <a:p>
            <a:pPr>
              <a:spcBef>
                <a:spcPts val="20"/>
              </a:spcBef>
            </a:pPr>
            <a:r>
              <a:rPr lang="en-US" sz="1800" dirty="0">
                <a:effectLst/>
                <a:latin typeface="Times New Roman" panose="02020603050405020304" pitchFamily="18" charset="0"/>
                <a:ea typeface="Times New Roman" panose="02020603050405020304" pitchFamily="18" charset="0"/>
              </a:rPr>
              <a:t> </a:t>
            </a:r>
            <a:endParaRPr lang="en-IN" sz="1800" dirty="0">
              <a:effectLst/>
              <a:latin typeface="Times New Roman" panose="02020603050405020304" pitchFamily="18" charset="0"/>
              <a:ea typeface="Times New Roman" panose="02020603050405020304" pitchFamily="18" charset="0"/>
            </a:endParaRPr>
          </a:p>
          <a:p>
            <a:pPr marL="63500" marR="74295" algn="just">
              <a:lnSpc>
                <a:spcPct val="115000"/>
              </a:lnSpc>
              <a:spcAft>
                <a:spcPts val="0"/>
              </a:spcAft>
            </a:pPr>
            <a:r>
              <a:rPr lang="en-US" sz="1800" b="1" dirty="0">
                <a:solidFill>
                  <a:srgbClr val="333333"/>
                </a:solidFill>
                <a:effectLst/>
                <a:latin typeface="Times New Roman" panose="02020603050405020304" pitchFamily="18" charset="0"/>
                <a:ea typeface="Times New Roman" panose="02020603050405020304" pitchFamily="18" charset="0"/>
              </a:rPr>
              <a:t>Object-Oriented Programming (OOP) </a:t>
            </a:r>
            <a:r>
              <a:rPr lang="en-US" sz="1800" dirty="0">
                <a:solidFill>
                  <a:srgbClr val="333333"/>
                </a:solidFill>
                <a:effectLst/>
                <a:latin typeface="Times New Roman" panose="02020603050405020304" pitchFamily="18" charset="0"/>
                <a:ea typeface="Times New Roman" panose="02020603050405020304" pitchFamily="18" charset="0"/>
              </a:rPr>
              <a:t>is based on object oriented features like Encapsulation, Polymorphism, Inheritance and Abstraction. These features are usually referred to as the OOPs concepts. </a:t>
            </a:r>
            <a:endParaRPr lang="en-IN" sz="18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745374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67D21E39-25BF-48B7-8C73-1CC4EFBA66DD}"/>
              </a:ext>
            </a:extLst>
          </p:cNvPr>
          <p:cNvSpPr>
            <a:spLocks noGrp="1"/>
          </p:cNvSpPr>
          <p:nvPr>
            <p:ph type="ftr" sz="quarter" idx="11"/>
          </p:nvPr>
        </p:nvSpPr>
        <p:spPr>
          <a:xfrm>
            <a:off x="4038600" y="6356350"/>
            <a:ext cx="5039412" cy="365125"/>
          </a:xfrm>
        </p:spPr>
        <p:txBody>
          <a:bodyPr/>
          <a:lstStyle/>
          <a:p>
            <a:r>
              <a:rPr lang="en-US" dirty="0"/>
              <a:t>SCS1205 OOAD - Unit 1 An Overview of System Development</a:t>
            </a:r>
            <a:endParaRPr lang="en-IN" dirty="0"/>
          </a:p>
        </p:txBody>
      </p:sp>
      <p:sp>
        <p:nvSpPr>
          <p:cNvPr id="3" name="Slide Number Placeholder 2">
            <a:extLst>
              <a:ext uri="{FF2B5EF4-FFF2-40B4-BE49-F238E27FC236}">
                <a16:creationId xmlns:a16="http://schemas.microsoft.com/office/drawing/2014/main" id="{31042B46-06B9-46DB-870D-7C0F5140906F}"/>
              </a:ext>
            </a:extLst>
          </p:cNvPr>
          <p:cNvSpPr>
            <a:spLocks noGrp="1"/>
          </p:cNvSpPr>
          <p:nvPr>
            <p:ph type="sldNum" sz="quarter" idx="12"/>
          </p:nvPr>
        </p:nvSpPr>
        <p:spPr/>
        <p:txBody>
          <a:bodyPr/>
          <a:lstStyle/>
          <a:p>
            <a:fld id="{C47D4F2A-FF3F-4D76-897B-B2071BBC9AF3}" type="slidenum">
              <a:rPr lang="en-IN" smtClean="0"/>
              <a:t>23</a:t>
            </a:fld>
            <a:endParaRPr lang="en-IN" dirty="0"/>
          </a:p>
        </p:txBody>
      </p:sp>
      <p:pic>
        <p:nvPicPr>
          <p:cNvPr id="1026" name="Picture 2" descr="Image for post">
            <a:extLst>
              <a:ext uri="{FF2B5EF4-FFF2-40B4-BE49-F238E27FC236}">
                <a16:creationId xmlns:a16="http://schemas.microsoft.com/office/drawing/2014/main" id="{0BF64C05-045C-4B5F-A728-0B3B5861A9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986" y="1557905"/>
            <a:ext cx="4572000" cy="34290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D2C8442B-E318-4E76-A80A-3210C10A5B98}"/>
              </a:ext>
            </a:extLst>
          </p:cNvPr>
          <p:cNvSpPr txBox="1"/>
          <p:nvPr/>
        </p:nvSpPr>
        <p:spPr>
          <a:xfrm>
            <a:off x="802458" y="631303"/>
            <a:ext cx="6094428" cy="477054"/>
          </a:xfrm>
          <a:prstGeom prst="rect">
            <a:avLst/>
          </a:prstGeom>
          <a:noFill/>
        </p:spPr>
        <p:txBody>
          <a:bodyPr wrap="square">
            <a:spAutoFit/>
          </a:bodyPr>
          <a:lstStyle/>
          <a:p>
            <a:pPr algn="just"/>
            <a:r>
              <a:rPr lang="en-IN" sz="2500" b="1" i="0" dirty="0">
                <a:solidFill>
                  <a:srgbClr val="292929"/>
                </a:solidFill>
                <a:effectLst/>
                <a:latin typeface="Arial" panose="020B0604020202020204" pitchFamily="34" charset="0"/>
                <a:cs typeface="Arial" panose="020B0604020202020204" pitchFamily="34" charset="0"/>
              </a:rPr>
              <a:t>OOP Concepts</a:t>
            </a:r>
          </a:p>
        </p:txBody>
      </p:sp>
      <p:sp>
        <p:nvSpPr>
          <p:cNvPr id="10" name="TextBox 9">
            <a:extLst>
              <a:ext uri="{FF2B5EF4-FFF2-40B4-BE49-F238E27FC236}">
                <a16:creationId xmlns:a16="http://schemas.microsoft.com/office/drawing/2014/main" id="{D0AC6868-4033-4745-98A8-BEB37D1AC156}"/>
              </a:ext>
            </a:extLst>
          </p:cNvPr>
          <p:cNvSpPr txBox="1"/>
          <p:nvPr/>
        </p:nvSpPr>
        <p:spPr>
          <a:xfrm>
            <a:off x="5835192" y="631303"/>
            <a:ext cx="6092072" cy="4185761"/>
          </a:xfrm>
          <a:prstGeom prst="rect">
            <a:avLst/>
          </a:prstGeom>
          <a:noFill/>
        </p:spPr>
        <p:txBody>
          <a:bodyPr wrap="square">
            <a:spAutoFit/>
          </a:bodyPr>
          <a:lstStyle/>
          <a:p>
            <a:pPr algn="l"/>
            <a:r>
              <a:rPr lang="en-US" sz="2500" b="1" dirty="0">
                <a:solidFill>
                  <a:srgbClr val="292929"/>
                </a:solidFill>
                <a:latin typeface="Arial" panose="020B0604020202020204" pitchFamily="34" charset="0"/>
                <a:cs typeface="Arial" panose="020B0604020202020204" pitchFamily="34" charset="0"/>
              </a:rPr>
              <a:t>What is object-oriented programming?</a:t>
            </a:r>
          </a:p>
          <a:p>
            <a:pPr algn="l"/>
            <a:endParaRPr lang="en-US" sz="2500" b="1" dirty="0">
              <a:solidFill>
                <a:srgbClr val="292929"/>
              </a:solidFill>
              <a:latin typeface="Arial" panose="020B0604020202020204" pitchFamily="34" charset="0"/>
              <a:cs typeface="Arial" panose="020B0604020202020204" pitchFamily="34" charset="0"/>
            </a:endParaRPr>
          </a:p>
          <a:p>
            <a:pPr algn="just"/>
            <a:endParaRPr lang="en-US" b="1" i="0" dirty="0">
              <a:solidFill>
                <a:srgbClr val="2D2D2D"/>
              </a:solidFill>
              <a:effectLst/>
              <a:latin typeface="Arial" panose="020B0604020202020204" pitchFamily="34" charset="0"/>
              <a:cs typeface="Arial" panose="020B0604020202020204" pitchFamily="34" charset="0"/>
            </a:endParaRPr>
          </a:p>
          <a:p>
            <a:pPr marL="285750" indent="-285750" algn="just">
              <a:buFont typeface="Wingdings" panose="05000000000000000000" pitchFamily="2" charset="2"/>
              <a:buChar char="Ø"/>
            </a:pPr>
            <a:r>
              <a:rPr lang="en-US" b="0" i="0" dirty="0">
                <a:solidFill>
                  <a:srgbClr val="595959"/>
                </a:solidFill>
                <a:effectLst/>
                <a:latin typeface="Arial" panose="020B0604020202020204" pitchFamily="34" charset="0"/>
                <a:cs typeface="Arial" panose="020B0604020202020204" pitchFamily="34" charset="0"/>
              </a:rPr>
              <a:t>Combines a group of variables (properties) and functions (methods) into a unit called an "object.“</a:t>
            </a:r>
          </a:p>
          <a:p>
            <a:pPr marL="285750" indent="-285750" algn="just">
              <a:buFont typeface="Wingdings" panose="05000000000000000000" pitchFamily="2" charset="2"/>
              <a:buChar char="Ø"/>
            </a:pPr>
            <a:r>
              <a:rPr lang="en-US" b="0" i="0" dirty="0">
                <a:solidFill>
                  <a:srgbClr val="595959"/>
                </a:solidFill>
                <a:effectLst/>
                <a:latin typeface="Arial" panose="020B0604020202020204" pitchFamily="34" charset="0"/>
                <a:cs typeface="Arial" panose="020B0604020202020204" pitchFamily="34" charset="0"/>
              </a:rPr>
              <a:t>These objects are organized into classes where individual objects can be grouped together. </a:t>
            </a:r>
          </a:p>
          <a:p>
            <a:pPr marL="285750" indent="-285750" algn="just">
              <a:buFont typeface="Wingdings" panose="05000000000000000000" pitchFamily="2" charset="2"/>
              <a:buChar char="Ø"/>
            </a:pPr>
            <a:r>
              <a:rPr lang="en-US" b="0" i="0" dirty="0">
                <a:solidFill>
                  <a:srgbClr val="595959"/>
                </a:solidFill>
                <a:effectLst/>
                <a:latin typeface="Arial" panose="020B0604020202020204" pitchFamily="34" charset="0"/>
                <a:cs typeface="Arial" panose="020B0604020202020204" pitchFamily="34" charset="0"/>
              </a:rPr>
              <a:t>OOP can help you consider objects in a program's code and the different actions that could happen in relation to the objects.</a:t>
            </a:r>
          </a:p>
          <a:p>
            <a:pPr marL="285750" indent="-285750" algn="just">
              <a:buFont typeface="Wingdings" panose="05000000000000000000" pitchFamily="2" charset="2"/>
              <a:buChar char="Ø"/>
            </a:pPr>
            <a:r>
              <a:rPr lang="en-US" b="0" i="0" dirty="0">
                <a:solidFill>
                  <a:srgbClr val="595959"/>
                </a:solidFill>
                <a:effectLst/>
                <a:latin typeface="Arial" panose="020B0604020202020204" pitchFamily="34" charset="0"/>
                <a:cs typeface="Arial" panose="020B0604020202020204" pitchFamily="34" charset="0"/>
              </a:rPr>
              <a:t>This programming style widely exists in commonly used programming languages like Java, C++ and PHP. </a:t>
            </a:r>
          </a:p>
          <a:p>
            <a:pPr marL="285750" indent="-285750" algn="just">
              <a:buFont typeface="Wingdings" panose="05000000000000000000" pitchFamily="2" charset="2"/>
              <a:buChar char="Ø"/>
            </a:pPr>
            <a:r>
              <a:rPr lang="en-US" b="0" i="0" dirty="0">
                <a:solidFill>
                  <a:srgbClr val="595959"/>
                </a:solidFill>
                <a:effectLst/>
                <a:latin typeface="Arial" panose="020B0604020202020204" pitchFamily="34" charset="0"/>
                <a:cs typeface="Arial" panose="020B0604020202020204" pitchFamily="34" charset="0"/>
              </a:rPr>
              <a:t>Programmers often use OOP when they need to create complex programs.</a:t>
            </a:r>
          </a:p>
        </p:txBody>
      </p:sp>
    </p:spTree>
    <p:extLst>
      <p:ext uri="{BB962C8B-B14F-4D97-AF65-F5344CB8AC3E}">
        <p14:creationId xmlns:p14="http://schemas.microsoft.com/office/powerpoint/2010/main" val="6043407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55D563F-10C8-402A-8E0B-C1F10FC8D269}"/>
              </a:ext>
            </a:extLst>
          </p:cNvPr>
          <p:cNvSpPr>
            <a:spLocks noGrp="1"/>
          </p:cNvSpPr>
          <p:nvPr>
            <p:ph type="ftr" sz="quarter" idx="11"/>
          </p:nvPr>
        </p:nvSpPr>
        <p:spPr>
          <a:xfrm>
            <a:off x="4038600" y="6356350"/>
            <a:ext cx="4728328" cy="365125"/>
          </a:xfrm>
        </p:spPr>
        <p:txBody>
          <a:bodyPr/>
          <a:lstStyle/>
          <a:p>
            <a:r>
              <a:rPr lang="en-US" dirty="0"/>
              <a:t>SCS1205 OOAD - Unit 1 An Overview of System Development</a:t>
            </a:r>
            <a:endParaRPr lang="en-IN" dirty="0"/>
          </a:p>
        </p:txBody>
      </p:sp>
      <p:sp>
        <p:nvSpPr>
          <p:cNvPr id="3" name="Slide Number Placeholder 2">
            <a:extLst>
              <a:ext uri="{FF2B5EF4-FFF2-40B4-BE49-F238E27FC236}">
                <a16:creationId xmlns:a16="http://schemas.microsoft.com/office/drawing/2014/main" id="{7F5DB396-D5E7-4575-99C8-B24C468802FC}"/>
              </a:ext>
            </a:extLst>
          </p:cNvPr>
          <p:cNvSpPr>
            <a:spLocks noGrp="1"/>
          </p:cNvSpPr>
          <p:nvPr>
            <p:ph type="sldNum" sz="quarter" idx="12"/>
          </p:nvPr>
        </p:nvSpPr>
        <p:spPr/>
        <p:txBody>
          <a:bodyPr/>
          <a:lstStyle/>
          <a:p>
            <a:fld id="{C47D4F2A-FF3F-4D76-897B-B2071BBC9AF3}" type="slidenum">
              <a:rPr lang="en-IN" smtClean="0"/>
              <a:t>24</a:t>
            </a:fld>
            <a:endParaRPr lang="en-IN" dirty="0"/>
          </a:p>
        </p:txBody>
      </p:sp>
      <p:sp>
        <p:nvSpPr>
          <p:cNvPr id="5" name="TextBox 4">
            <a:extLst>
              <a:ext uri="{FF2B5EF4-FFF2-40B4-BE49-F238E27FC236}">
                <a16:creationId xmlns:a16="http://schemas.microsoft.com/office/drawing/2014/main" id="{17152831-A2B7-4DD7-9FEB-2F2D33FAE604}"/>
              </a:ext>
            </a:extLst>
          </p:cNvPr>
          <p:cNvSpPr txBox="1"/>
          <p:nvPr/>
        </p:nvSpPr>
        <p:spPr>
          <a:xfrm>
            <a:off x="1335268" y="538186"/>
            <a:ext cx="9964132" cy="3631763"/>
          </a:xfrm>
          <a:prstGeom prst="rect">
            <a:avLst/>
          </a:prstGeom>
          <a:noFill/>
        </p:spPr>
        <p:txBody>
          <a:bodyPr wrap="square">
            <a:spAutoFit/>
          </a:bodyPr>
          <a:lstStyle/>
          <a:p>
            <a:r>
              <a:rPr lang="en-US" sz="3200" b="1" i="0" dirty="0">
                <a:solidFill>
                  <a:srgbClr val="2D2D2D"/>
                </a:solidFill>
                <a:effectLst/>
                <a:latin typeface="Noto Sans"/>
              </a:rPr>
              <a:t>What are the basics of object-oriented programming?</a:t>
            </a:r>
          </a:p>
          <a:p>
            <a:pPr algn="l"/>
            <a:endParaRPr lang="en-US" b="1" dirty="0">
              <a:solidFill>
                <a:srgbClr val="2D2D2D"/>
              </a:solidFill>
              <a:latin typeface="Noto Sans"/>
            </a:endParaRPr>
          </a:p>
          <a:p>
            <a:pPr algn="just"/>
            <a:endParaRPr lang="en-US" b="1" i="0" dirty="0">
              <a:solidFill>
                <a:srgbClr val="2D2D2D"/>
              </a:solidFill>
              <a:effectLst/>
              <a:latin typeface="Noto Sans"/>
            </a:endParaRPr>
          </a:p>
          <a:p>
            <a:pPr algn="just"/>
            <a:r>
              <a:rPr lang="en-US" b="0" i="0" dirty="0">
                <a:solidFill>
                  <a:srgbClr val="595959"/>
                </a:solidFill>
                <a:effectLst/>
                <a:latin typeface="Helvetica Neue"/>
              </a:rPr>
              <a:t>Understanding the general framework of how they work will help you understand the basics of a computer program. </a:t>
            </a:r>
          </a:p>
          <a:p>
            <a:pPr algn="l"/>
            <a:endParaRPr lang="en-US" b="1" i="0" dirty="0">
              <a:solidFill>
                <a:srgbClr val="595959"/>
              </a:solidFill>
              <a:effectLst/>
              <a:latin typeface="Helvetica Neue"/>
            </a:endParaRPr>
          </a:p>
          <a:p>
            <a:pPr algn="l">
              <a:buFont typeface="Arial" panose="020B0604020202020204" pitchFamily="34" charset="0"/>
              <a:buChar char="•"/>
            </a:pPr>
            <a:r>
              <a:rPr lang="en-US" b="1" i="0" dirty="0">
                <a:solidFill>
                  <a:srgbClr val="595959"/>
                </a:solidFill>
                <a:effectLst/>
                <a:latin typeface="Helvetica Neue"/>
              </a:rPr>
              <a:t>Object</a:t>
            </a:r>
          </a:p>
          <a:p>
            <a:pPr algn="l">
              <a:buFont typeface="Arial" panose="020B0604020202020204" pitchFamily="34" charset="0"/>
              <a:buChar char="•"/>
            </a:pPr>
            <a:r>
              <a:rPr lang="en-US" b="1" dirty="0">
                <a:solidFill>
                  <a:srgbClr val="595959"/>
                </a:solidFill>
                <a:latin typeface="Helvetica Neue"/>
              </a:rPr>
              <a:t>Class</a:t>
            </a:r>
          </a:p>
          <a:p>
            <a:pPr algn="l">
              <a:buFont typeface="Arial" panose="020B0604020202020204" pitchFamily="34" charset="0"/>
              <a:buChar char="•"/>
            </a:pPr>
            <a:r>
              <a:rPr lang="en-US" b="1" i="0" dirty="0">
                <a:solidFill>
                  <a:srgbClr val="595959"/>
                </a:solidFill>
                <a:effectLst/>
                <a:latin typeface="Helvetica Neue"/>
              </a:rPr>
              <a:t>Encapsulation</a:t>
            </a:r>
          </a:p>
          <a:p>
            <a:pPr algn="l">
              <a:buFont typeface="Arial" panose="020B0604020202020204" pitchFamily="34" charset="0"/>
              <a:buChar char="•"/>
            </a:pPr>
            <a:r>
              <a:rPr lang="en-US" b="1" i="0" dirty="0">
                <a:solidFill>
                  <a:srgbClr val="595959"/>
                </a:solidFill>
                <a:effectLst/>
                <a:latin typeface="Helvetica Neue"/>
              </a:rPr>
              <a:t>Abstraction</a:t>
            </a:r>
          </a:p>
          <a:p>
            <a:pPr algn="l">
              <a:buFont typeface="Arial" panose="020B0604020202020204" pitchFamily="34" charset="0"/>
              <a:buChar char="•"/>
            </a:pPr>
            <a:r>
              <a:rPr lang="en-US" b="1" i="0" dirty="0">
                <a:solidFill>
                  <a:srgbClr val="595959"/>
                </a:solidFill>
                <a:effectLst/>
                <a:latin typeface="Helvetica Neue"/>
              </a:rPr>
              <a:t>Inheritance</a:t>
            </a:r>
          </a:p>
          <a:p>
            <a:pPr algn="l">
              <a:buFont typeface="Arial" panose="020B0604020202020204" pitchFamily="34" charset="0"/>
              <a:buChar char="•"/>
            </a:pPr>
            <a:r>
              <a:rPr lang="en-US" b="1" i="0" dirty="0">
                <a:solidFill>
                  <a:srgbClr val="595959"/>
                </a:solidFill>
                <a:effectLst/>
                <a:latin typeface="Helvetica Neue"/>
              </a:rPr>
              <a:t>Polymorphism</a:t>
            </a:r>
          </a:p>
        </p:txBody>
      </p:sp>
      <p:pic>
        <p:nvPicPr>
          <p:cNvPr id="2050" name="Picture 2" descr="Image for post">
            <a:extLst>
              <a:ext uri="{FF2B5EF4-FFF2-40B4-BE49-F238E27FC236}">
                <a16:creationId xmlns:a16="http://schemas.microsoft.com/office/drawing/2014/main" id="{6173B847-9C5E-43DE-ABF8-16D687DA5C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38600" y="1957806"/>
            <a:ext cx="4378358" cy="43783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4599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0253581-D3A0-4ADD-BDDE-BD23E06C37B7}"/>
              </a:ext>
            </a:extLst>
          </p:cNvPr>
          <p:cNvSpPr>
            <a:spLocks noGrp="1"/>
          </p:cNvSpPr>
          <p:nvPr>
            <p:ph type="ftr" sz="quarter" idx="11"/>
          </p:nvPr>
        </p:nvSpPr>
        <p:spPr>
          <a:xfrm>
            <a:off x="4038599" y="6356350"/>
            <a:ext cx="4784889" cy="365125"/>
          </a:xfrm>
        </p:spPr>
        <p:txBody>
          <a:bodyPr/>
          <a:lstStyle/>
          <a:p>
            <a:r>
              <a:rPr lang="en-US" dirty="0"/>
              <a:t>SCS1205 OOAD - Unit 1 An Overview of System Development</a:t>
            </a:r>
            <a:endParaRPr lang="en-IN" dirty="0"/>
          </a:p>
        </p:txBody>
      </p:sp>
      <p:sp>
        <p:nvSpPr>
          <p:cNvPr id="3" name="Slide Number Placeholder 2">
            <a:extLst>
              <a:ext uri="{FF2B5EF4-FFF2-40B4-BE49-F238E27FC236}">
                <a16:creationId xmlns:a16="http://schemas.microsoft.com/office/drawing/2014/main" id="{86C9443E-3F3F-4BF6-AF95-DAFC07341C42}"/>
              </a:ext>
            </a:extLst>
          </p:cNvPr>
          <p:cNvSpPr>
            <a:spLocks noGrp="1"/>
          </p:cNvSpPr>
          <p:nvPr>
            <p:ph type="sldNum" sz="quarter" idx="12"/>
          </p:nvPr>
        </p:nvSpPr>
        <p:spPr/>
        <p:txBody>
          <a:bodyPr/>
          <a:lstStyle/>
          <a:p>
            <a:fld id="{C47D4F2A-FF3F-4D76-897B-B2071BBC9AF3}" type="slidenum">
              <a:rPr lang="en-IN" smtClean="0"/>
              <a:t>25</a:t>
            </a:fld>
            <a:endParaRPr lang="en-IN" dirty="0"/>
          </a:p>
        </p:txBody>
      </p:sp>
      <p:sp>
        <p:nvSpPr>
          <p:cNvPr id="5" name="TextBox 4">
            <a:extLst>
              <a:ext uri="{FF2B5EF4-FFF2-40B4-BE49-F238E27FC236}">
                <a16:creationId xmlns:a16="http://schemas.microsoft.com/office/drawing/2014/main" id="{64F56EE9-783F-4E59-88B0-24894B1B2802}"/>
              </a:ext>
            </a:extLst>
          </p:cNvPr>
          <p:cNvSpPr txBox="1"/>
          <p:nvPr/>
        </p:nvSpPr>
        <p:spPr>
          <a:xfrm>
            <a:off x="991386" y="263793"/>
            <a:ext cx="6094428" cy="553998"/>
          </a:xfrm>
          <a:prstGeom prst="rect">
            <a:avLst/>
          </a:prstGeom>
          <a:noFill/>
        </p:spPr>
        <p:txBody>
          <a:bodyPr wrap="square">
            <a:spAutoFit/>
          </a:bodyPr>
          <a:lstStyle/>
          <a:p>
            <a:r>
              <a:rPr lang="en-US" altLang="en-US" sz="3000" b="1" dirty="0"/>
              <a:t>1. Object</a:t>
            </a:r>
            <a:endParaRPr lang="en-IN" sz="3000" dirty="0"/>
          </a:p>
        </p:txBody>
      </p:sp>
      <p:sp>
        <p:nvSpPr>
          <p:cNvPr id="7" name="TextBox 6">
            <a:extLst>
              <a:ext uri="{FF2B5EF4-FFF2-40B4-BE49-F238E27FC236}">
                <a16:creationId xmlns:a16="http://schemas.microsoft.com/office/drawing/2014/main" id="{73ED86C3-B88F-45D7-B472-01D87D6F0ADE}"/>
              </a:ext>
            </a:extLst>
          </p:cNvPr>
          <p:cNvSpPr txBox="1"/>
          <p:nvPr/>
        </p:nvSpPr>
        <p:spPr>
          <a:xfrm>
            <a:off x="1237914" y="1042711"/>
            <a:ext cx="10291713" cy="1877437"/>
          </a:xfrm>
          <a:prstGeom prst="rect">
            <a:avLst/>
          </a:prstGeom>
          <a:noFill/>
        </p:spPr>
        <p:txBody>
          <a:bodyPr wrap="square">
            <a:spAutoFit/>
          </a:bodyPr>
          <a:lstStyle/>
          <a:p>
            <a:pPr marL="342900" indent="-342900" algn="just">
              <a:lnSpc>
                <a:spcPct val="80000"/>
              </a:lnSpc>
              <a:buFont typeface="Arial" panose="020B0604020202020204" pitchFamily="34" charset="0"/>
              <a:buChar char="•"/>
            </a:pPr>
            <a:r>
              <a:rPr lang="en-US" altLang="en-US" sz="2000" dirty="0">
                <a:latin typeface="Arial" panose="020B0604020202020204" pitchFamily="34" charset="0"/>
                <a:cs typeface="Arial" panose="020B0604020202020204" pitchFamily="34" charset="0"/>
              </a:rPr>
              <a:t>An "object" is anything to which a concept applies.</a:t>
            </a:r>
          </a:p>
          <a:p>
            <a:pPr marL="342900" indent="-342900" algn="just">
              <a:lnSpc>
                <a:spcPct val="80000"/>
              </a:lnSpc>
              <a:buFont typeface="Arial" panose="020B0604020202020204" pitchFamily="34" charset="0"/>
              <a:buChar char="•"/>
            </a:pPr>
            <a:r>
              <a:rPr lang="en-US" altLang="en-US" sz="2000" dirty="0">
                <a:latin typeface="Arial" panose="020B0604020202020204" pitchFamily="34" charset="0"/>
                <a:cs typeface="Arial" panose="020B0604020202020204" pitchFamily="34" charset="0"/>
              </a:rPr>
              <a:t>Things drawn from the problem domain or solution space.</a:t>
            </a:r>
          </a:p>
          <a:p>
            <a:pPr lvl="1" algn="just">
              <a:lnSpc>
                <a:spcPct val="80000"/>
              </a:lnSpc>
            </a:pPr>
            <a:r>
              <a:rPr lang="en-US" altLang="en-US" sz="2000" dirty="0">
                <a:latin typeface="Arial" panose="020B0604020202020204" pitchFamily="34" charset="0"/>
                <a:cs typeface="Arial" panose="020B0604020202020204" pitchFamily="34" charset="0"/>
              </a:rPr>
              <a:t>E.g., a living person in the problem domain, a software component in the solution space.</a:t>
            </a:r>
          </a:p>
          <a:p>
            <a:pPr marL="457200" indent="-457200">
              <a:lnSpc>
                <a:spcPct val="90000"/>
              </a:lnSpc>
              <a:buFont typeface="Arial" panose="020B0604020202020204" pitchFamily="34" charset="0"/>
              <a:buChar char="•"/>
            </a:pPr>
            <a:r>
              <a:rPr lang="en-US" altLang="en-US" sz="2000" dirty="0">
                <a:latin typeface="Arial" panose="020B0604020202020204" pitchFamily="34" charset="0"/>
                <a:cs typeface="Arial" panose="020B0604020202020204" pitchFamily="34" charset="0"/>
              </a:rPr>
              <a:t>A structure that has identity and properties and behavior</a:t>
            </a:r>
          </a:p>
          <a:p>
            <a:pPr marL="457200" indent="-457200">
              <a:lnSpc>
                <a:spcPct val="90000"/>
              </a:lnSpc>
              <a:buFont typeface="Arial" panose="020B0604020202020204" pitchFamily="34" charset="0"/>
              <a:buChar char="•"/>
            </a:pPr>
            <a:r>
              <a:rPr lang="en-US" altLang="en-US" sz="2000" dirty="0">
                <a:latin typeface="Arial" panose="020B0604020202020204" pitchFamily="34" charset="0"/>
                <a:cs typeface="Arial" panose="020B0604020202020204" pitchFamily="34" charset="0"/>
              </a:rPr>
              <a:t>It is an instance of a collective concept, i.e., a </a:t>
            </a:r>
            <a:r>
              <a:rPr lang="en-US" altLang="en-US" sz="2000" dirty="0">
                <a:solidFill>
                  <a:srgbClr val="FF00FF"/>
                </a:solidFill>
                <a:latin typeface="Arial" panose="020B0604020202020204" pitchFamily="34" charset="0"/>
                <a:cs typeface="Arial" panose="020B0604020202020204" pitchFamily="34" charset="0"/>
              </a:rPr>
              <a:t>class</a:t>
            </a:r>
            <a:r>
              <a:rPr lang="en-US" altLang="en-US" sz="2000" dirty="0">
                <a:latin typeface="Arial" panose="020B0604020202020204" pitchFamily="34" charset="0"/>
                <a:cs typeface="Arial" panose="020B0604020202020204" pitchFamily="34" charset="0"/>
              </a:rPr>
              <a:t>.</a:t>
            </a:r>
          </a:p>
          <a:p>
            <a:pPr lvl="1" algn="just">
              <a:lnSpc>
                <a:spcPct val="80000"/>
              </a:lnSpc>
            </a:pPr>
            <a:endParaRPr lang="en-US" altLang="en-US" sz="2000" dirty="0">
              <a:latin typeface="Arial" panose="020B0604020202020204" pitchFamily="34" charset="0"/>
              <a:cs typeface="Arial" panose="020B0604020202020204" pitchFamily="34" charset="0"/>
            </a:endParaRPr>
          </a:p>
        </p:txBody>
      </p:sp>
      <p:grpSp>
        <p:nvGrpSpPr>
          <p:cNvPr id="9" name="Group 8">
            <a:extLst>
              <a:ext uri="{FF2B5EF4-FFF2-40B4-BE49-F238E27FC236}">
                <a16:creationId xmlns:a16="http://schemas.microsoft.com/office/drawing/2014/main" id="{21C278C2-3CF7-4630-A5EC-236A5F4E6390}"/>
              </a:ext>
            </a:extLst>
          </p:cNvPr>
          <p:cNvGrpSpPr/>
          <p:nvPr/>
        </p:nvGrpSpPr>
        <p:grpSpPr>
          <a:xfrm>
            <a:off x="2084775" y="2853113"/>
            <a:ext cx="3509914" cy="3318235"/>
            <a:chOff x="609600" y="2743200"/>
            <a:chExt cx="2590800" cy="2514600"/>
          </a:xfrm>
        </p:grpSpPr>
        <p:sp>
          <p:nvSpPr>
            <p:cNvPr id="10" name="Rectangle 38">
              <a:extLst>
                <a:ext uri="{FF2B5EF4-FFF2-40B4-BE49-F238E27FC236}">
                  <a16:creationId xmlns:a16="http://schemas.microsoft.com/office/drawing/2014/main" id="{C043DDB3-02E3-47CD-9F98-F210E8B8B66A}"/>
                </a:ext>
              </a:extLst>
            </p:cNvPr>
            <p:cNvSpPr>
              <a:spLocks noChangeArrowheads="1"/>
            </p:cNvSpPr>
            <p:nvPr/>
          </p:nvSpPr>
          <p:spPr bwMode="auto">
            <a:xfrm>
              <a:off x="609600" y="2743200"/>
              <a:ext cx="2590800" cy="2514600"/>
            </a:xfrm>
            <a:prstGeom prst="rect">
              <a:avLst/>
            </a:prstGeom>
            <a:solidFill>
              <a:srgbClr val="CCFFFF"/>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IN" dirty="0"/>
            </a:p>
          </p:txBody>
        </p:sp>
        <p:pic>
          <p:nvPicPr>
            <p:cNvPr id="11" name="Picture 5">
              <a:extLst>
                <a:ext uri="{FF2B5EF4-FFF2-40B4-BE49-F238E27FC236}">
                  <a16:creationId xmlns:a16="http://schemas.microsoft.com/office/drawing/2014/main" id="{F73EC26E-BB93-488C-9458-CFC85D7C24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2600" y="2971800"/>
              <a:ext cx="2032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15">
              <a:extLst>
                <a:ext uri="{FF2B5EF4-FFF2-40B4-BE49-F238E27FC236}">
                  <a16:creationId xmlns:a16="http://schemas.microsoft.com/office/drawing/2014/main" id="{9E24641A-0D8A-44FC-A80F-A2A9EEDE4F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4419600"/>
              <a:ext cx="1752600" cy="404813"/>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37">
              <a:extLst>
                <a:ext uri="{FF2B5EF4-FFF2-40B4-BE49-F238E27FC236}">
                  <a16:creationId xmlns:a16="http://schemas.microsoft.com/office/drawing/2014/main" id="{252C07AE-BDEC-4547-9701-2AA562D96AD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0" y="2971800"/>
              <a:ext cx="820738" cy="1163638"/>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5">
              <a:extLst>
                <a:ext uri="{FF2B5EF4-FFF2-40B4-BE49-F238E27FC236}">
                  <a16:creationId xmlns:a16="http://schemas.microsoft.com/office/drawing/2014/main" id="{175317AC-5ADF-4F54-84A6-F603BE3E7C6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14600" y="3962400"/>
              <a:ext cx="552450" cy="1000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15" name="Group 14">
            <a:extLst>
              <a:ext uri="{FF2B5EF4-FFF2-40B4-BE49-F238E27FC236}">
                <a16:creationId xmlns:a16="http://schemas.microsoft.com/office/drawing/2014/main" id="{53EE4F7C-B16A-4019-8ACD-AB2F78EE0DCF}"/>
              </a:ext>
            </a:extLst>
          </p:cNvPr>
          <p:cNvGrpSpPr/>
          <p:nvPr/>
        </p:nvGrpSpPr>
        <p:grpSpPr>
          <a:xfrm>
            <a:off x="7152632" y="2884468"/>
            <a:ext cx="3761434" cy="3565657"/>
            <a:chOff x="4267200" y="2133600"/>
            <a:chExt cx="3695700" cy="4114800"/>
          </a:xfrm>
        </p:grpSpPr>
        <p:pic>
          <p:nvPicPr>
            <p:cNvPr id="16" name="Picture 44">
              <a:extLst>
                <a:ext uri="{FF2B5EF4-FFF2-40B4-BE49-F238E27FC236}">
                  <a16:creationId xmlns:a16="http://schemas.microsoft.com/office/drawing/2014/main" id="{6E899AA1-0985-40D5-AE09-1999177AD30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67200" y="2133600"/>
              <a:ext cx="36957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 name="Picture 40">
              <a:extLst>
                <a:ext uri="{FF2B5EF4-FFF2-40B4-BE49-F238E27FC236}">
                  <a16:creationId xmlns:a16="http://schemas.microsoft.com/office/drawing/2014/main" id="{F8F95DCB-1B9E-4F02-A9EB-C85125B0F3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29400" y="3048000"/>
              <a:ext cx="1905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 name="Picture 41">
              <a:extLst>
                <a:ext uri="{FF2B5EF4-FFF2-40B4-BE49-F238E27FC236}">
                  <a16:creationId xmlns:a16="http://schemas.microsoft.com/office/drawing/2014/main" id="{6C632961-8759-4F4A-AFF0-7EA4B953AD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6800" y="4953000"/>
              <a:ext cx="1295400" cy="29845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2">
              <a:extLst>
                <a:ext uri="{FF2B5EF4-FFF2-40B4-BE49-F238E27FC236}">
                  <a16:creationId xmlns:a16="http://schemas.microsoft.com/office/drawing/2014/main" id="{45D93776-4C6F-49D8-9A95-2DBA9B906E2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38800" y="3200400"/>
              <a:ext cx="754063" cy="106680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46">
              <a:extLst>
                <a:ext uri="{FF2B5EF4-FFF2-40B4-BE49-F238E27FC236}">
                  <a16:creationId xmlns:a16="http://schemas.microsoft.com/office/drawing/2014/main" id="{4C21A255-1A80-4A46-A4D7-BD3AA8CFB13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48400" y="4267200"/>
              <a:ext cx="552450" cy="1000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4807101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885C0396-177C-4A7A-AA8F-B17907B71FFC}"/>
              </a:ext>
            </a:extLst>
          </p:cNvPr>
          <p:cNvSpPr>
            <a:spLocks noGrp="1"/>
          </p:cNvSpPr>
          <p:nvPr>
            <p:ph type="ftr" sz="quarter" idx="11"/>
          </p:nvPr>
        </p:nvSpPr>
        <p:spPr/>
        <p:txBody>
          <a:bodyPr/>
          <a:lstStyle/>
          <a:p>
            <a:r>
              <a:rPr lang="en-US" dirty="0"/>
              <a:t>SCS1205 OOAD - Unit 1 An Overview of System Development</a:t>
            </a:r>
            <a:endParaRPr lang="en-IN" dirty="0"/>
          </a:p>
        </p:txBody>
      </p:sp>
      <p:sp>
        <p:nvSpPr>
          <p:cNvPr id="3" name="Slide Number Placeholder 2">
            <a:extLst>
              <a:ext uri="{FF2B5EF4-FFF2-40B4-BE49-F238E27FC236}">
                <a16:creationId xmlns:a16="http://schemas.microsoft.com/office/drawing/2014/main" id="{4900AEDB-DAD2-4B3C-AAAB-9539D9679B83}"/>
              </a:ext>
            </a:extLst>
          </p:cNvPr>
          <p:cNvSpPr>
            <a:spLocks noGrp="1"/>
          </p:cNvSpPr>
          <p:nvPr>
            <p:ph type="sldNum" sz="quarter" idx="12"/>
          </p:nvPr>
        </p:nvSpPr>
        <p:spPr/>
        <p:txBody>
          <a:bodyPr/>
          <a:lstStyle/>
          <a:p>
            <a:fld id="{C47D4F2A-FF3F-4D76-897B-B2071BBC9AF3}" type="slidenum">
              <a:rPr lang="en-IN" smtClean="0"/>
              <a:t>26</a:t>
            </a:fld>
            <a:endParaRPr lang="en-IN" dirty="0"/>
          </a:p>
        </p:txBody>
      </p:sp>
      <p:sp>
        <p:nvSpPr>
          <p:cNvPr id="5" name="TextBox 4">
            <a:extLst>
              <a:ext uri="{FF2B5EF4-FFF2-40B4-BE49-F238E27FC236}">
                <a16:creationId xmlns:a16="http://schemas.microsoft.com/office/drawing/2014/main" id="{5589F3AE-CD23-4275-AB07-718DC1776EBA}"/>
              </a:ext>
            </a:extLst>
          </p:cNvPr>
          <p:cNvSpPr txBox="1"/>
          <p:nvPr/>
        </p:nvSpPr>
        <p:spPr>
          <a:xfrm>
            <a:off x="1482364" y="961782"/>
            <a:ext cx="9273619" cy="1477328"/>
          </a:xfrm>
          <a:prstGeom prst="rect">
            <a:avLst/>
          </a:prstGeom>
          <a:noFill/>
        </p:spPr>
        <p:txBody>
          <a:bodyPr wrap="square">
            <a:spAutoFit/>
          </a:bodyPr>
          <a:lstStyle/>
          <a:p>
            <a:pPr marL="457200" indent="-457200" algn="just">
              <a:buAutoNum type="arabicPeriod" startAt="2"/>
            </a:pPr>
            <a:r>
              <a:rPr lang="en-US" sz="2500" b="1" dirty="0">
                <a:solidFill>
                  <a:srgbClr val="2D2D2D"/>
                </a:solidFill>
                <a:latin typeface="Noto Sans"/>
              </a:rPr>
              <a:t>Class</a:t>
            </a:r>
          </a:p>
          <a:p>
            <a:pPr algn="just"/>
            <a:endParaRPr lang="en-US" sz="2500" b="0" i="0" dirty="0">
              <a:solidFill>
                <a:srgbClr val="292929"/>
              </a:solidFill>
              <a:effectLst/>
              <a:latin typeface="sohne"/>
            </a:endParaRPr>
          </a:p>
          <a:p>
            <a:pPr marL="285750" indent="-285750" algn="just">
              <a:buFont typeface="Arial" panose="020B0604020202020204" pitchFamily="34" charset="0"/>
              <a:buChar char="•"/>
            </a:pPr>
            <a:r>
              <a:rPr lang="en-US" sz="2000" b="0" i="0" dirty="0">
                <a:solidFill>
                  <a:srgbClr val="292929"/>
                </a:solidFill>
                <a:effectLst/>
                <a:latin typeface="Arial" panose="020B0604020202020204" pitchFamily="34" charset="0"/>
                <a:cs typeface="Arial" panose="020B0604020202020204" pitchFamily="34" charset="0"/>
              </a:rPr>
              <a:t>A class is a collection of method and variables. It is a blueprint that defines the data and behavior of a type.</a:t>
            </a:r>
          </a:p>
        </p:txBody>
      </p:sp>
      <p:sp>
        <p:nvSpPr>
          <p:cNvPr id="7" name="TextBox 6">
            <a:extLst>
              <a:ext uri="{FF2B5EF4-FFF2-40B4-BE49-F238E27FC236}">
                <a16:creationId xmlns:a16="http://schemas.microsoft.com/office/drawing/2014/main" id="{94ADBE7B-0F64-4B21-AA2A-E1B2D768B3FE}"/>
              </a:ext>
            </a:extLst>
          </p:cNvPr>
          <p:cNvSpPr txBox="1"/>
          <p:nvPr/>
        </p:nvSpPr>
        <p:spPr>
          <a:xfrm>
            <a:off x="1520071" y="2533950"/>
            <a:ext cx="9198203" cy="707886"/>
          </a:xfrm>
          <a:prstGeom prst="rect">
            <a:avLst/>
          </a:prstGeom>
          <a:noFill/>
        </p:spPr>
        <p:txBody>
          <a:bodyPr wrap="square">
            <a:spAutoFit/>
          </a:bodyPr>
          <a:lstStyle/>
          <a:p>
            <a:pPr marL="285750" indent="-285750" algn="just">
              <a:buFont typeface="Arial" panose="020B0604020202020204" pitchFamily="34" charset="0"/>
              <a:buChar char="•"/>
            </a:pPr>
            <a:r>
              <a:rPr lang="en-US" sz="2000" b="0" i="0" dirty="0">
                <a:solidFill>
                  <a:srgbClr val="292929"/>
                </a:solidFill>
                <a:effectLst/>
                <a:latin typeface="Arial" panose="020B0604020202020204" pitchFamily="34" charset="0"/>
                <a:cs typeface="Arial" panose="020B0604020202020204" pitchFamily="34" charset="0"/>
              </a:rPr>
              <a:t>Considering </a:t>
            </a:r>
            <a:r>
              <a:rPr lang="en-US" sz="2000" b="0" i="0" dirty="0" err="1">
                <a:solidFill>
                  <a:srgbClr val="292929"/>
                </a:solidFill>
                <a:effectLst/>
                <a:latin typeface="Arial" panose="020B0604020202020204" pitchFamily="34" charset="0"/>
                <a:cs typeface="Arial" panose="020B0604020202020204" pitchFamily="34" charset="0"/>
              </a:rPr>
              <a:t>HumanBeing</a:t>
            </a:r>
            <a:r>
              <a:rPr lang="en-US" sz="2000" b="0" i="0" dirty="0">
                <a:solidFill>
                  <a:srgbClr val="292929"/>
                </a:solidFill>
                <a:effectLst/>
                <a:latin typeface="Arial" panose="020B0604020202020204" pitchFamily="34" charset="0"/>
                <a:cs typeface="Arial" panose="020B0604020202020204" pitchFamily="34" charset="0"/>
              </a:rPr>
              <a:t> a class, which has properties like hands, legs, eyes, mouth, </a:t>
            </a:r>
            <a:r>
              <a:rPr lang="en-US" sz="2000" b="0" i="0" dirty="0" err="1">
                <a:solidFill>
                  <a:srgbClr val="292929"/>
                </a:solidFill>
                <a:effectLst/>
                <a:latin typeface="Arial" panose="020B0604020202020204" pitchFamily="34" charset="0"/>
                <a:cs typeface="Arial" panose="020B0604020202020204" pitchFamily="34" charset="0"/>
              </a:rPr>
              <a:t>etc</a:t>
            </a:r>
            <a:r>
              <a:rPr lang="en-US" sz="2000" b="0" i="0" dirty="0">
                <a:solidFill>
                  <a:srgbClr val="292929"/>
                </a:solidFill>
                <a:effectLst/>
                <a:latin typeface="Arial" panose="020B0604020202020204" pitchFamily="34" charset="0"/>
                <a:cs typeface="Arial" panose="020B0604020202020204" pitchFamily="34" charset="0"/>
              </a:rPr>
              <a:t>, and functions like walk, talk, eat, see, etc.</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490226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B7C4570-5884-4520-83DC-E2CB0F9CA45A}"/>
              </a:ext>
            </a:extLst>
          </p:cNvPr>
          <p:cNvSpPr>
            <a:spLocks noGrp="1"/>
          </p:cNvSpPr>
          <p:nvPr>
            <p:ph type="ftr" sz="quarter" idx="11"/>
          </p:nvPr>
        </p:nvSpPr>
        <p:spPr/>
        <p:txBody>
          <a:bodyPr/>
          <a:lstStyle/>
          <a:p>
            <a:r>
              <a:rPr lang="en-US" dirty="0"/>
              <a:t>SCS1205 OOAD - Unit 1 An Overview of System Development</a:t>
            </a:r>
            <a:endParaRPr lang="en-IN" dirty="0"/>
          </a:p>
        </p:txBody>
      </p:sp>
      <p:sp>
        <p:nvSpPr>
          <p:cNvPr id="3" name="Slide Number Placeholder 2">
            <a:extLst>
              <a:ext uri="{FF2B5EF4-FFF2-40B4-BE49-F238E27FC236}">
                <a16:creationId xmlns:a16="http://schemas.microsoft.com/office/drawing/2014/main" id="{7C904F20-E886-45CF-9F5D-C793808D52E2}"/>
              </a:ext>
            </a:extLst>
          </p:cNvPr>
          <p:cNvSpPr>
            <a:spLocks noGrp="1"/>
          </p:cNvSpPr>
          <p:nvPr>
            <p:ph type="sldNum" sz="quarter" idx="12"/>
          </p:nvPr>
        </p:nvSpPr>
        <p:spPr/>
        <p:txBody>
          <a:bodyPr/>
          <a:lstStyle/>
          <a:p>
            <a:fld id="{C47D4F2A-FF3F-4D76-897B-B2071BBC9AF3}" type="slidenum">
              <a:rPr lang="en-IN" smtClean="0"/>
              <a:t>27</a:t>
            </a:fld>
            <a:endParaRPr lang="en-IN"/>
          </a:p>
        </p:txBody>
      </p:sp>
      <p:sp>
        <p:nvSpPr>
          <p:cNvPr id="5" name="TextBox 4">
            <a:extLst>
              <a:ext uri="{FF2B5EF4-FFF2-40B4-BE49-F238E27FC236}">
                <a16:creationId xmlns:a16="http://schemas.microsoft.com/office/drawing/2014/main" id="{D73E2FEF-2442-4201-9132-D960A4100D55}"/>
              </a:ext>
            </a:extLst>
          </p:cNvPr>
          <p:cNvSpPr txBox="1"/>
          <p:nvPr/>
        </p:nvSpPr>
        <p:spPr>
          <a:xfrm>
            <a:off x="973709" y="366623"/>
            <a:ext cx="10401694" cy="2677656"/>
          </a:xfrm>
          <a:prstGeom prst="rect">
            <a:avLst/>
          </a:prstGeom>
          <a:noFill/>
        </p:spPr>
        <p:txBody>
          <a:bodyPr wrap="square">
            <a:spAutoFit/>
          </a:bodyPr>
          <a:lstStyle/>
          <a:p>
            <a:pPr algn="l"/>
            <a:r>
              <a:rPr lang="en-US" sz="2500" b="1" i="0" dirty="0">
                <a:solidFill>
                  <a:srgbClr val="2D2D2D"/>
                </a:solidFill>
                <a:effectLst/>
                <a:latin typeface="Noto Sans"/>
              </a:rPr>
              <a:t>3. Encapsulation</a:t>
            </a:r>
          </a:p>
          <a:p>
            <a:pPr algn="l"/>
            <a:endParaRPr lang="en-US" sz="2500" b="1" i="0" dirty="0">
              <a:solidFill>
                <a:srgbClr val="2D2D2D"/>
              </a:solidFill>
              <a:effectLst/>
              <a:latin typeface="Noto Sans"/>
            </a:endParaRPr>
          </a:p>
          <a:p>
            <a:pPr marL="285750" indent="-285750" algn="just">
              <a:buFont typeface="Arial" panose="020B0604020202020204" pitchFamily="34" charset="0"/>
              <a:buChar char="•"/>
            </a:pPr>
            <a:r>
              <a:rPr lang="en-US" sz="2000" dirty="0">
                <a:solidFill>
                  <a:srgbClr val="000000"/>
                </a:solidFill>
                <a:latin typeface="Arial" panose="020B0604020202020204" pitchFamily="34" charset="0"/>
              </a:rPr>
              <a:t>The different objects inside of each program will try to communicate with each other automatically. If a programmer wants to stop objects from interacting with each other, they need to be encapsulated in individual classes. Through the process of encapsulation, classes cannot change or interact with the specific variables and functions of an object.</a:t>
            </a:r>
          </a:p>
          <a:p>
            <a:pPr marL="285750" indent="-285750" algn="just">
              <a:buFont typeface="Arial" panose="020B0604020202020204" pitchFamily="34" charset="0"/>
              <a:buChar char="•"/>
            </a:pPr>
            <a:endParaRPr lang="en-US" dirty="0">
              <a:solidFill>
                <a:srgbClr val="000000"/>
              </a:solidFill>
              <a:latin typeface="Arial" panose="020B0604020202020204" pitchFamily="34" charset="0"/>
            </a:endParaRPr>
          </a:p>
        </p:txBody>
      </p:sp>
      <p:sp>
        <p:nvSpPr>
          <p:cNvPr id="7" name="TextBox 6">
            <a:extLst>
              <a:ext uri="{FF2B5EF4-FFF2-40B4-BE49-F238E27FC236}">
                <a16:creationId xmlns:a16="http://schemas.microsoft.com/office/drawing/2014/main" id="{873426E6-1E7D-4CDF-B66F-C3828613EF98}"/>
              </a:ext>
            </a:extLst>
          </p:cNvPr>
          <p:cNvSpPr txBox="1"/>
          <p:nvPr/>
        </p:nvSpPr>
        <p:spPr>
          <a:xfrm>
            <a:off x="973709" y="2914596"/>
            <a:ext cx="10558021" cy="2554545"/>
          </a:xfrm>
          <a:prstGeom prst="rect">
            <a:avLst/>
          </a:prstGeom>
          <a:noFill/>
        </p:spPr>
        <p:txBody>
          <a:bodyPr wrap="square">
            <a:spAutoFit/>
          </a:bodyPr>
          <a:lstStyle/>
          <a:p>
            <a:pPr marL="285750" indent="-285750" algn="just">
              <a:buFont typeface="Arial" panose="020B0604020202020204" pitchFamily="34" charset="0"/>
              <a:buChar char="•"/>
            </a:pPr>
            <a:r>
              <a:rPr lang="en-US" sz="2000" dirty="0">
                <a:solidFill>
                  <a:srgbClr val="000000"/>
                </a:solidFill>
                <a:latin typeface="Arial" panose="020B0604020202020204" pitchFamily="34" charset="0"/>
              </a:rPr>
              <a:t>M</a:t>
            </a:r>
            <a:r>
              <a:rPr lang="en-US" sz="2000" b="0" i="0" dirty="0">
                <a:solidFill>
                  <a:srgbClr val="000000"/>
                </a:solidFill>
                <a:effectLst/>
                <a:latin typeface="Arial" panose="020B0604020202020204" pitchFamily="34" charset="0"/>
              </a:rPr>
              <a:t>echanism for wrapping the data (variables) and code acting on the data (methods) together as a single unit. In encapsulation, the variables of a class will be hidden from other classes and can be accessed only through the methods of their current class. Therefore, it is also known as</a:t>
            </a:r>
            <a:r>
              <a:rPr lang="en-US" sz="2000" b="1" i="0" dirty="0">
                <a:solidFill>
                  <a:srgbClr val="000000"/>
                </a:solidFill>
                <a:effectLst/>
                <a:latin typeface="Arial" panose="020B0604020202020204" pitchFamily="34" charset="0"/>
              </a:rPr>
              <a:t> data hiding</a:t>
            </a:r>
            <a:r>
              <a:rPr lang="en-US" sz="2000" b="0" i="0" dirty="0">
                <a:solidFill>
                  <a:srgbClr val="000000"/>
                </a:solidFill>
                <a:effectLst/>
                <a:latin typeface="Arial" panose="020B0604020202020204" pitchFamily="34" charset="0"/>
              </a:rPr>
              <a:t>. </a:t>
            </a:r>
          </a:p>
          <a:p>
            <a:pPr marL="285750" indent="-285750" algn="just">
              <a:buFont typeface="Arial" panose="020B0604020202020204" pitchFamily="34" charset="0"/>
              <a:buChar char="•"/>
            </a:pPr>
            <a:endParaRPr lang="en-US" sz="2000" dirty="0">
              <a:solidFill>
                <a:srgbClr val="000000"/>
              </a:solidFill>
              <a:latin typeface="Arial" panose="020B0604020202020204" pitchFamily="34" charset="0"/>
            </a:endParaRPr>
          </a:p>
          <a:p>
            <a:pPr marL="285750" indent="-285750" algn="just">
              <a:buFont typeface="Arial" panose="020B0604020202020204" pitchFamily="34" charset="0"/>
              <a:buChar char="•"/>
            </a:pPr>
            <a:r>
              <a:rPr lang="en-US" sz="2000" b="0" i="0" dirty="0">
                <a:solidFill>
                  <a:srgbClr val="000000"/>
                </a:solidFill>
                <a:effectLst/>
                <a:latin typeface="Arial" panose="020B0604020202020204" pitchFamily="34" charset="0"/>
              </a:rPr>
              <a:t>To achieve encapsulation in Java −</a:t>
            </a:r>
          </a:p>
          <a:p>
            <a:pPr algn="l">
              <a:buFont typeface="+mj-lt"/>
              <a:buAutoNum type="arabicPeriod"/>
            </a:pPr>
            <a:r>
              <a:rPr lang="en-US" sz="2000" b="0" i="0" dirty="0">
                <a:solidFill>
                  <a:srgbClr val="000000"/>
                </a:solidFill>
                <a:effectLst/>
                <a:latin typeface="Arial" panose="020B0604020202020204" pitchFamily="34" charset="0"/>
              </a:rPr>
              <a:t>Declare the variables of a class as private.</a:t>
            </a:r>
          </a:p>
          <a:p>
            <a:pPr algn="l">
              <a:buFont typeface="+mj-lt"/>
              <a:buAutoNum type="arabicPeriod"/>
            </a:pPr>
            <a:r>
              <a:rPr lang="en-US" sz="2000" b="0" i="0" dirty="0">
                <a:solidFill>
                  <a:srgbClr val="000000"/>
                </a:solidFill>
                <a:effectLst/>
                <a:latin typeface="Arial" panose="020B0604020202020204" pitchFamily="34" charset="0"/>
              </a:rPr>
              <a:t> Provide public setter and getter methods to modify and view the variables values.</a:t>
            </a:r>
          </a:p>
        </p:txBody>
      </p:sp>
    </p:spTree>
    <p:extLst>
      <p:ext uri="{BB962C8B-B14F-4D97-AF65-F5344CB8AC3E}">
        <p14:creationId xmlns:p14="http://schemas.microsoft.com/office/powerpoint/2010/main" val="420025248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8850FF8-BF70-4A1D-9AF8-C9CFE2AD00C8}"/>
              </a:ext>
            </a:extLst>
          </p:cNvPr>
          <p:cNvSpPr>
            <a:spLocks noGrp="1"/>
          </p:cNvSpPr>
          <p:nvPr>
            <p:ph type="ftr" sz="quarter" idx="11"/>
          </p:nvPr>
        </p:nvSpPr>
        <p:spPr/>
        <p:txBody>
          <a:bodyPr/>
          <a:lstStyle/>
          <a:p>
            <a:r>
              <a:rPr lang="en-US" dirty="0"/>
              <a:t>SCS1205 OOAD - Unit 1 An Overview of System Development</a:t>
            </a:r>
            <a:endParaRPr lang="en-IN" dirty="0"/>
          </a:p>
        </p:txBody>
      </p:sp>
      <p:sp>
        <p:nvSpPr>
          <p:cNvPr id="3" name="Slide Number Placeholder 2">
            <a:extLst>
              <a:ext uri="{FF2B5EF4-FFF2-40B4-BE49-F238E27FC236}">
                <a16:creationId xmlns:a16="http://schemas.microsoft.com/office/drawing/2014/main" id="{1EC0FD06-2D0C-462A-91D6-0D7E4324E049}"/>
              </a:ext>
            </a:extLst>
          </p:cNvPr>
          <p:cNvSpPr>
            <a:spLocks noGrp="1"/>
          </p:cNvSpPr>
          <p:nvPr>
            <p:ph type="sldNum" sz="quarter" idx="12"/>
          </p:nvPr>
        </p:nvSpPr>
        <p:spPr/>
        <p:txBody>
          <a:bodyPr/>
          <a:lstStyle/>
          <a:p>
            <a:fld id="{C47D4F2A-FF3F-4D76-897B-B2071BBC9AF3}" type="slidenum">
              <a:rPr lang="en-IN" smtClean="0"/>
              <a:t>28</a:t>
            </a:fld>
            <a:endParaRPr lang="en-IN"/>
          </a:p>
        </p:txBody>
      </p:sp>
      <p:pic>
        <p:nvPicPr>
          <p:cNvPr id="5122" name="Picture 2" descr="Image result for Encapsulation oops c++">
            <a:extLst>
              <a:ext uri="{FF2B5EF4-FFF2-40B4-BE49-F238E27FC236}">
                <a16:creationId xmlns:a16="http://schemas.microsoft.com/office/drawing/2014/main" id="{A0BA9A55-3EE1-4A34-AF14-80E234E21A9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03062" y="1193498"/>
            <a:ext cx="6050738" cy="4471004"/>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Image result for Encapsulation oops c++">
            <a:extLst>
              <a:ext uri="{FF2B5EF4-FFF2-40B4-BE49-F238E27FC236}">
                <a16:creationId xmlns:a16="http://schemas.microsoft.com/office/drawing/2014/main" id="{ED48CBA8-4990-4039-BEBF-F4584F7C0E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5031" y="1878371"/>
            <a:ext cx="3985113" cy="33440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00216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F10A505-C52D-47BA-846D-F1604DA40643}"/>
              </a:ext>
            </a:extLst>
          </p:cNvPr>
          <p:cNvSpPr>
            <a:spLocks noGrp="1"/>
          </p:cNvSpPr>
          <p:nvPr>
            <p:ph type="ftr" sz="quarter" idx="11"/>
          </p:nvPr>
        </p:nvSpPr>
        <p:spPr/>
        <p:txBody>
          <a:bodyPr/>
          <a:lstStyle/>
          <a:p>
            <a:r>
              <a:rPr lang="en-US"/>
              <a:t>SCS1205 OOAD - Unit 1 An Overview of System Development</a:t>
            </a:r>
            <a:endParaRPr lang="en-IN" dirty="0"/>
          </a:p>
        </p:txBody>
      </p:sp>
      <p:sp>
        <p:nvSpPr>
          <p:cNvPr id="3" name="Slide Number Placeholder 2">
            <a:extLst>
              <a:ext uri="{FF2B5EF4-FFF2-40B4-BE49-F238E27FC236}">
                <a16:creationId xmlns:a16="http://schemas.microsoft.com/office/drawing/2014/main" id="{DB2D4299-3B4D-4119-B654-35F1F38A6A48}"/>
              </a:ext>
            </a:extLst>
          </p:cNvPr>
          <p:cNvSpPr>
            <a:spLocks noGrp="1"/>
          </p:cNvSpPr>
          <p:nvPr>
            <p:ph type="sldNum" sz="quarter" idx="12"/>
          </p:nvPr>
        </p:nvSpPr>
        <p:spPr/>
        <p:txBody>
          <a:bodyPr/>
          <a:lstStyle/>
          <a:p>
            <a:fld id="{C47D4F2A-FF3F-4D76-897B-B2071BBC9AF3}" type="slidenum">
              <a:rPr lang="en-IN" smtClean="0"/>
              <a:t>29</a:t>
            </a:fld>
            <a:endParaRPr lang="en-IN"/>
          </a:p>
        </p:txBody>
      </p:sp>
      <p:sp>
        <p:nvSpPr>
          <p:cNvPr id="5" name="TextBox 4">
            <a:extLst>
              <a:ext uri="{FF2B5EF4-FFF2-40B4-BE49-F238E27FC236}">
                <a16:creationId xmlns:a16="http://schemas.microsoft.com/office/drawing/2014/main" id="{0466E121-57FF-40BC-9521-3D6C6A910C0C}"/>
              </a:ext>
            </a:extLst>
          </p:cNvPr>
          <p:cNvSpPr txBox="1"/>
          <p:nvPr/>
        </p:nvSpPr>
        <p:spPr>
          <a:xfrm>
            <a:off x="1199560" y="1182231"/>
            <a:ext cx="10154240" cy="2246769"/>
          </a:xfrm>
          <a:prstGeom prst="rect">
            <a:avLst/>
          </a:prstGeom>
          <a:noFill/>
        </p:spPr>
        <p:txBody>
          <a:bodyPr wrap="square">
            <a:spAutoFit/>
          </a:bodyPr>
          <a:lstStyle/>
          <a:p>
            <a:pPr algn="just"/>
            <a:r>
              <a:rPr lang="en-US" sz="2500" b="1" dirty="0">
                <a:solidFill>
                  <a:srgbClr val="2D2D2D"/>
                </a:solidFill>
                <a:latin typeface="Noto Sans"/>
              </a:rPr>
              <a:t>4. </a:t>
            </a:r>
            <a:r>
              <a:rPr lang="en-US" sz="2500" b="1" i="0" dirty="0">
                <a:solidFill>
                  <a:srgbClr val="2D2D2D"/>
                </a:solidFill>
                <a:effectLst/>
                <a:latin typeface="Noto Sans"/>
              </a:rPr>
              <a:t>Abstraction</a:t>
            </a:r>
          </a:p>
          <a:p>
            <a:pPr algn="just"/>
            <a:endParaRPr lang="en-US" sz="2500" b="1" i="0" dirty="0">
              <a:solidFill>
                <a:srgbClr val="2D2D2D"/>
              </a:solidFill>
              <a:effectLst/>
              <a:latin typeface="Noto Sans"/>
            </a:endParaRPr>
          </a:p>
          <a:p>
            <a:pPr marL="285750" indent="-285750" algn="just">
              <a:buFont typeface="Arial" panose="020B0604020202020204" pitchFamily="34" charset="0"/>
              <a:buChar char="•"/>
            </a:pPr>
            <a:r>
              <a:rPr lang="en-US" dirty="0">
                <a:solidFill>
                  <a:srgbClr val="000000"/>
                </a:solidFill>
                <a:latin typeface="Arial" panose="020B0604020202020204" pitchFamily="34" charset="0"/>
              </a:rPr>
              <a:t>Abstraction is like an extension of encapsulation because it hides certain properties and methods from the outside code to make the interface of the objects simpler. Programmers use abstraction for several beneficial reasons. Overall, abstraction helps isolate the impact of changes made to the code so that if something goes wrong, the change will only affect the variables shown and not the outside code.</a:t>
            </a:r>
          </a:p>
        </p:txBody>
      </p:sp>
      <p:sp>
        <p:nvSpPr>
          <p:cNvPr id="7" name="TextBox 6">
            <a:extLst>
              <a:ext uri="{FF2B5EF4-FFF2-40B4-BE49-F238E27FC236}">
                <a16:creationId xmlns:a16="http://schemas.microsoft.com/office/drawing/2014/main" id="{C66DEBAC-9668-47C9-B828-D4150A5B6551}"/>
              </a:ext>
            </a:extLst>
          </p:cNvPr>
          <p:cNvSpPr txBox="1"/>
          <p:nvPr/>
        </p:nvSpPr>
        <p:spPr>
          <a:xfrm>
            <a:off x="1199560" y="3692345"/>
            <a:ext cx="10263434" cy="1754326"/>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Arial" panose="020B0604020202020204" pitchFamily="34" charset="0"/>
              </a:rPr>
              <a:t>Abstraction is a process of hiding the implementation details from the user, only the functionality will be provided to the user. In other words, the user will have the information on what the object does instead of how it does it</a:t>
            </a:r>
            <a:r>
              <a:rPr lang="en-US" dirty="0">
                <a:solidFill>
                  <a:srgbClr val="000000"/>
                </a:solidFill>
                <a:latin typeface="Arial" panose="020B0604020202020204" pitchFamily="34" charset="0"/>
              </a:rPr>
              <a:t>. </a:t>
            </a:r>
          </a:p>
          <a:p>
            <a:pPr marL="285750" indent="-285750" algn="just">
              <a:buFont typeface="Arial" panose="020B0604020202020204" pitchFamily="34" charset="0"/>
              <a:buChar char="•"/>
            </a:pPr>
            <a:endParaRPr lang="en-US" dirty="0">
              <a:solidFill>
                <a:srgbClr val="000000"/>
              </a:solidFill>
              <a:latin typeface="Arial" panose="020B0604020202020204" pitchFamily="34" charset="0"/>
            </a:endParaRPr>
          </a:p>
          <a:p>
            <a:pPr marL="285750" indent="-285750" algn="just">
              <a:buFont typeface="Arial" panose="020B0604020202020204" pitchFamily="34" charset="0"/>
              <a:buChar char="•"/>
            </a:pPr>
            <a:r>
              <a:rPr lang="en-US" dirty="0">
                <a:solidFill>
                  <a:srgbClr val="000000"/>
                </a:solidFill>
                <a:latin typeface="Arial" panose="020B0604020202020204" pitchFamily="34" charset="0"/>
              </a:rPr>
              <a:t>Abstraction allows the programmer to focus on few concepts at a time. In </a:t>
            </a:r>
            <a:r>
              <a:rPr lang="en-US" b="0" i="0" dirty="0">
                <a:solidFill>
                  <a:srgbClr val="000000"/>
                </a:solidFill>
                <a:effectLst/>
                <a:latin typeface="Arial" panose="020B0604020202020204" pitchFamily="34" charset="0"/>
              </a:rPr>
              <a:t>Java, abstraction is achieved using Abstract classes and interfaces.</a:t>
            </a:r>
          </a:p>
        </p:txBody>
      </p:sp>
    </p:spTree>
    <p:extLst>
      <p:ext uri="{BB962C8B-B14F-4D97-AF65-F5344CB8AC3E}">
        <p14:creationId xmlns:p14="http://schemas.microsoft.com/office/powerpoint/2010/main" val="20255842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090BEE5-1197-4E6F-8492-B8B894C7A319}"/>
              </a:ext>
            </a:extLst>
          </p:cNvPr>
          <p:cNvSpPr>
            <a:spLocks noGrp="1"/>
          </p:cNvSpPr>
          <p:nvPr>
            <p:ph type="sldNum" sz="quarter" idx="12"/>
          </p:nvPr>
        </p:nvSpPr>
        <p:spPr/>
        <p:txBody>
          <a:bodyPr/>
          <a:lstStyle/>
          <a:p>
            <a:fld id="{C47D4F2A-FF3F-4D76-897B-B2071BBC9AF3}" type="slidenum">
              <a:rPr lang="en-IN" smtClean="0"/>
              <a:t>3</a:t>
            </a:fld>
            <a:endParaRPr lang="en-IN"/>
          </a:p>
        </p:txBody>
      </p:sp>
      <p:pic>
        <p:nvPicPr>
          <p:cNvPr id="5" name="Picture 4">
            <a:extLst>
              <a:ext uri="{FF2B5EF4-FFF2-40B4-BE49-F238E27FC236}">
                <a16:creationId xmlns:a16="http://schemas.microsoft.com/office/drawing/2014/main" id="{9D87FC8F-C4B9-4C6D-BDF4-2CFA61407CD7}"/>
              </a:ext>
            </a:extLst>
          </p:cNvPr>
          <p:cNvPicPr>
            <a:picLocks noChangeAspect="1"/>
          </p:cNvPicPr>
          <p:nvPr/>
        </p:nvPicPr>
        <p:blipFill>
          <a:blip r:embed="rId2"/>
          <a:stretch>
            <a:fillRect/>
          </a:stretch>
        </p:blipFill>
        <p:spPr>
          <a:xfrm>
            <a:off x="1547933" y="136525"/>
            <a:ext cx="10410387" cy="6685632"/>
          </a:xfrm>
          <a:prstGeom prst="rect">
            <a:avLst/>
          </a:prstGeom>
        </p:spPr>
      </p:pic>
      <p:sp>
        <p:nvSpPr>
          <p:cNvPr id="2" name="Footer Placeholder 1">
            <a:extLst>
              <a:ext uri="{FF2B5EF4-FFF2-40B4-BE49-F238E27FC236}">
                <a16:creationId xmlns:a16="http://schemas.microsoft.com/office/drawing/2014/main" id="{2A86F518-1858-4733-8504-36294FC98A1F}"/>
              </a:ext>
            </a:extLst>
          </p:cNvPr>
          <p:cNvSpPr>
            <a:spLocks noGrp="1"/>
          </p:cNvSpPr>
          <p:nvPr>
            <p:ph type="ftr" sz="quarter" idx="11"/>
          </p:nvPr>
        </p:nvSpPr>
        <p:spPr/>
        <p:txBody>
          <a:bodyPr/>
          <a:lstStyle/>
          <a:p>
            <a:r>
              <a:rPr lang="en-US"/>
              <a:t>SCS1205 OOAD - Unit 1 An Overview of System Development</a:t>
            </a:r>
            <a:endParaRPr lang="en-IN"/>
          </a:p>
        </p:txBody>
      </p:sp>
    </p:spTree>
    <p:extLst>
      <p:ext uri="{BB962C8B-B14F-4D97-AF65-F5344CB8AC3E}">
        <p14:creationId xmlns:p14="http://schemas.microsoft.com/office/powerpoint/2010/main" val="35282861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FAD1C52-23CE-4DA4-8B5E-BDFF90B5878D}"/>
              </a:ext>
            </a:extLst>
          </p:cNvPr>
          <p:cNvSpPr>
            <a:spLocks noGrp="1"/>
          </p:cNvSpPr>
          <p:nvPr>
            <p:ph type="ftr" sz="quarter" idx="11"/>
          </p:nvPr>
        </p:nvSpPr>
        <p:spPr/>
        <p:txBody>
          <a:bodyPr/>
          <a:lstStyle/>
          <a:p>
            <a:r>
              <a:rPr lang="en-US" dirty="0"/>
              <a:t>SCS1205 OOAD - Unit 1 An Overview of System Development</a:t>
            </a:r>
            <a:endParaRPr lang="en-IN" dirty="0"/>
          </a:p>
        </p:txBody>
      </p:sp>
      <p:sp>
        <p:nvSpPr>
          <p:cNvPr id="3" name="Slide Number Placeholder 2">
            <a:extLst>
              <a:ext uri="{FF2B5EF4-FFF2-40B4-BE49-F238E27FC236}">
                <a16:creationId xmlns:a16="http://schemas.microsoft.com/office/drawing/2014/main" id="{DA3A7F51-3BD7-46EF-907D-CE9F771D5E33}"/>
              </a:ext>
            </a:extLst>
          </p:cNvPr>
          <p:cNvSpPr>
            <a:spLocks noGrp="1"/>
          </p:cNvSpPr>
          <p:nvPr>
            <p:ph type="sldNum" sz="quarter" idx="12"/>
          </p:nvPr>
        </p:nvSpPr>
        <p:spPr/>
        <p:txBody>
          <a:bodyPr/>
          <a:lstStyle/>
          <a:p>
            <a:fld id="{C47D4F2A-FF3F-4D76-897B-B2071BBC9AF3}" type="slidenum">
              <a:rPr lang="en-IN" smtClean="0"/>
              <a:t>30</a:t>
            </a:fld>
            <a:endParaRPr lang="en-IN"/>
          </a:p>
        </p:txBody>
      </p:sp>
      <p:pic>
        <p:nvPicPr>
          <p:cNvPr id="6146" name="Picture 2" descr="Image result for Abstraction (computer science) oops c++">
            <a:extLst>
              <a:ext uri="{FF2B5EF4-FFF2-40B4-BE49-F238E27FC236}">
                <a16:creationId xmlns:a16="http://schemas.microsoft.com/office/drawing/2014/main" id="{FD88A827-8844-4914-AA43-FA7EFB51A5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20173" y="1533165"/>
            <a:ext cx="5767266" cy="39261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43018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1C3A8DB-D45D-469C-9CD3-1A08E91F2343}"/>
              </a:ext>
            </a:extLst>
          </p:cNvPr>
          <p:cNvSpPr>
            <a:spLocks noGrp="1"/>
          </p:cNvSpPr>
          <p:nvPr>
            <p:ph type="ftr" sz="quarter" idx="11"/>
          </p:nvPr>
        </p:nvSpPr>
        <p:spPr/>
        <p:txBody>
          <a:bodyPr/>
          <a:lstStyle/>
          <a:p>
            <a:r>
              <a:rPr lang="en-US" dirty="0"/>
              <a:t>SCS1205 OOAD - Unit 1 An Overview of System Development</a:t>
            </a:r>
            <a:endParaRPr lang="en-IN" dirty="0"/>
          </a:p>
        </p:txBody>
      </p:sp>
      <p:sp>
        <p:nvSpPr>
          <p:cNvPr id="3" name="Slide Number Placeholder 2">
            <a:extLst>
              <a:ext uri="{FF2B5EF4-FFF2-40B4-BE49-F238E27FC236}">
                <a16:creationId xmlns:a16="http://schemas.microsoft.com/office/drawing/2014/main" id="{46559827-272B-48CD-8799-21BEA4DED217}"/>
              </a:ext>
            </a:extLst>
          </p:cNvPr>
          <p:cNvSpPr>
            <a:spLocks noGrp="1"/>
          </p:cNvSpPr>
          <p:nvPr>
            <p:ph type="sldNum" sz="quarter" idx="12"/>
          </p:nvPr>
        </p:nvSpPr>
        <p:spPr/>
        <p:txBody>
          <a:bodyPr/>
          <a:lstStyle/>
          <a:p>
            <a:fld id="{C47D4F2A-FF3F-4D76-897B-B2071BBC9AF3}" type="slidenum">
              <a:rPr lang="en-IN" smtClean="0"/>
              <a:t>31</a:t>
            </a:fld>
            <a:endParaRPr lang="en-IN"/>
          </a:p>
        </p:txBody>
      </p:sp>
      <p:sp>
        <p:nvSpPr>
          <p:cNvPr id="5" name="TextBox 4">
            <a:extLst>
              <a:ext uri="{FF2B5EF4-FFF2-40B4-BE49-F238E27FC236}">
                <a16:creationId xmlns:a16="http://schemas.microsoft.com/office/drawing/2014/main" id="{FD5A2243-EF3E-43BE-8176-C9A7CB14CCDA}"/>
              </a:ext>
            </a:extLst>
          </p:cNvPr>
          <p:cNvSpPr txBox="1"/>
          <p:nvPr/>
        </p:nvSpPr>
        <p:spPr>
          <a:xfrm>
            <a:off x="944252" y="565884"/>
            <a:ext cx="10409548" cy="3524042"/>
          </a:xfrm>
          <a:prstGeom prst="rect">
            <a:avLst/>
          </a:prstGeom>
          <a:noFill/>
        </p:spPr>
        <p:txBody>
          <a:bodyPr wrap="square">
            <a:spAutoFit/>
          </a:bodyPr>
          <a:lstStyle/>
          <a:p>
            <a:pPr algn="l"/>
            <a:r>
              <a:rPr lang="en-US" sz="2500" b="1" dirty="0">
                <a:solidFill>
                  <a:srgbClr val="2D2D2D"/>
                </a:solidFill>
                <a:latin typeface="Noto Sans"/>
              </a:rPr>
              <a:t>5. </a:t>
            </a:r>
            <a:r>
              <a:rPr lang="en-US" sz="2500" b="1" i="0" dirty="0">
                <a:solidFill>
                  <a:srgbClr val="2D2D2D"/>
                </a:solidFill>
                <a:effectLst/>
                <a:latin typeface="Noto Sans"/>
              </a:rPr>
              <a:t>Inheritance</a:t>
            </a:r>
          </a:p>
          <a:p>
            <a:pPr algn="l"/>
            <a:endParaRPr lang="en-US" b="0" i="0" dirty="0">
              <a:solidFill>
                <a:srgbClr val="595959"/>
              </a:solidFill>
              <a:effectLst/>
              <a:latin typeface="Helvetica Neue"/>
            </a:endParaRPr>
          </a:p>
          <a:p>
            <a:pPr marL="285750" indent="-285750" algn="just">
              <a:buFont typeface="Arial" panose="020B0604020202020204" pitchFamily="34" charset="0"/>
              <a:buChar char="•"/>
            </a:pPr>
            <a:r>
              <a:rPr lang="en-US" dirty="0">
                <a:solidFill>
                  <a:srgbClr val="000000"/>
                </a:solidFill>
                <a:latin typeface="Arial" panose="020B0604020202020204" pitchFamily="34" charset="0"/>
              </a:rPr>
              <a:t>Using this concept, programmers can extend the functionality of the code's existing classes to eliminate repetitive code. For instance, elements of HTML code that include a text box, select field and checkbox have certain properties in common with specific methods.</a:t>
            </a:r>
          </a:p>
          <a:p>
            <a:pPr marL="285750" indent="-285750" algn="just">
              <a:buFont typeface="Arial" panose="020B0604020202020204" pitchFamily="34" charset="0"/>
              <a:buChar char="•"/>
            </a:pPr>
            <a:endParaRPr lang="en-US" dirty="0">
              <a:solidFill>
                <a:srgbClr val="000000"/>
              </a:solidFill>
              <a:latin typeface="Arial" panose="020B0604020202020204" pitchFamily="34" charset="0"/>
            </a:endParaRPr>
          </a:p>
          <a:p>
            <a:pPr marL="285750" indent="-285750" algn="just">
              <a:buFont typeface="Arial" panose="020B0604020202020204" pitchFamily="34" charset="0"/>
              <a:buChar char="•"/>
            </a:pPr>
            <a:r>
              <a:rPr lang="en-US" dirty="0">
                <a:solidFill>
                  <a:srgbClr val="000000"/>
                </a:solidFill>
                <a:latin typeface="Arial" panose="020B0604020202020204" pitchFamily="34" charset="0"/>
              </a:rPr>
              <a:t>Instead of redefining the properties and methods for every type of HTML element, you can define them once in a generic object. Naming that object something like "</a:t>
            </a:r>
            <a:r>
              <a:rPr lang="en-US" dirty="0" err="1">
                <a:solidFill>
                  <a:srgbClr val="000000"/>
                </a:solidFill>
                <a:latin typeface="Arial" panose="020B0604020202020204" pitchFamily="34" charset="0"/>
              </a:rPr>
              <a:t>HTMLElement</a:t>
            </a:r>
            <a:r>
              <a:rPr lang="en-US" dirty="0">
                <a:solidFill>
                  <a:srgbClr val="000000"/>
                </a:solidFill>
                <a:latin typeface="Arial" panose="020B0604020202020204" pitchFamily="34" charset="0"/>
              </a:rPr>
              <a:t>" will cause other objects to inherit its properties and methods so you can reduce unnecessary code. </a:t>
            </a:r>
          </a:p>
          <a:p>
            <a:pPr marL="285750" indent="-285750" algn="just">
              <a:buFont typeface="Arial" panose="020B0604020202020204" pitchFamily="34" charset="0"/>
              <a:buChar char="•"/>
            </a:pPr>
            <a:endParaRPr lang="en-US" dirty="0">
              <a:solidFill>
                <a:srgbClr val="000000"/>
              </a:solidFill>
              <a:latin typeface="Arial" panose="020B0604020202020204" pitchFamily="34" charset="0"/>
            </a:endParaRPr>
          </a:p>
          <a:p>
            <a:pPr marL="285750" indent="-285750" algn="just">
              <a:buFont typeface="Arial" panose="020B0604020202020204" pitchFamily="34" charset="0"/>
              <a:buChar char="•"/>
            </a:pPr>
            <a:r>
              <a:rPr lang="en-US" dirty="0">
                <a:solidFill>
                  <a:srgbClr val="000000"/>
                </a:solidFill>
                <a:latin typeface="Arial" panose="020B0604020202020204" pitchFamily="34" charset="0"/>
              </a:rPr>
              <a:t>The main object is the superclass and all objects that follow it are subclasses. Subclasses can have separate elements while adding what they need from the superclass.</a:t>
            </a:r>
          </a:p>
        </p:txBody>
      </p:sp>
      <p:sp>
        <p:nvSpPr>
          <p:cNvPr id="7" name="TextBox 6">
            <a:extLst>
              <a:ext uri="{FF2B5EF4-FFF2-40B4-BE49-F238E27FC236}">
                <a16:creationId xmlns:a16="http://schemas.microsoft.com/office/drawing/2014/main" id="{6B74EDF2-FFD9-471F-A7A3-DD7F38E2DE30}"/>
              </a:ext>
            </a:extLst>
          </p:cNvPr>
          <p:cNvSpPr txBox="1"/>
          <p:nvPr/>
        </p:nvSpPr>
        <p:spPr>
          <a:xfrm>
            <a:off x="914793" y="4276394"/>
            <a:ext cx="10362414"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Arial" panose="020B0604020202020204" pitchFamily="34" charset="0"/>
              </a:rPr>
              <a:t>Inheritance can be defined as the process where one (parent/super) class acquires the properties (methods and fields) of another (child/sub). With the use of inheritance, the information is made manageable in a hierarchical order.</a:t>
            </a:r>
            <a:endParaRPr lang="en-IN" dirty="0"/>
          </a:p>
        </p:txBody>
      </p:sp>
    </p:spTree>
    <p:extLst>
      <p:ext uri="{BB962C8B-B14F-4D97-AF65-F5344CB8AC3E}">
        <p14:creationId xmlns:p14="http://schemas.microsoft.com/office/powerpoint/2010/main" val="314378659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6C982F1F-1FEC-4289-AF27-B36B1F7A5767}"/>
              </a:ext>
            </a:extLst>
          </p:cNvPr>
          <p:cNvSpPr>
            <a:spLocks noGrp="1"/>
          </p:cNvSpPr>
          <p:nvPr>
            <p:ph type="ftr" sz="quarter" idx="11"/>
          </p:nvPr>
        </p:nvSpPr>
        <p:spPr/>
        <p:txBody>
          <a:bodyPr/>
          <a:lstStyle/>
          <a:p>
            <a:r>
              <a:rPr lang="en-US" dirty="0"/>
              <a:t>SCS1205 OOAD - Unit 1 An Overview of System Development</a:t>
            </a:r>
            <a:endParaRPr lang="en-IN" dirty="0"/>
          </a:p>
        </p:txBody>
      </p:sp>
      <p:sp>
        <p:nvSpPr>
          <p:cNvPr id="3" name="Slide Number Placeholder 2">
            <a:extLst>
              <a:ext uri="{FF2B5EF4-FFF2-40B4-BE49-F238E27FC236}">
                <a16:creationId xmlns:a16="http://schemas.microsoft.com/office/drawing/2014/main" id="{B3560018-AE32-42B6-B44A-C825B05B0AB1}"/>
              </a:ext>
            </a:extLst>
          </p:cNvPr>
          <p:cNvSpPr>
            <a:spLocks noGrp="1"/>
          </p:cNvSpPr>
          <p:nvPr>
            <p:ph type="sldNum" sz="quarter" idx="12"/>
          </p:nvPr>
        </p:nvSpPr>
        <p:spPr/>
        <p:txBody>
          <a:bodyPr/>
          <a:lstStyle/>
          <a:p>
            <a:fld id="{C47D4F2A-FF3F-4D76-897B-B2071BBC9AF3}" type="slidenum">
              <a:rPr lang="en-IN" smtClean="0"/>
              <a:t>32</a:t>
            </a:fld>
            <a:endParaRPr lang="en-IN"/>
          </a:p>
        </p:txBody>
      </p:sp>
      <p:pic>
        <p:nvPicPr>
          <p:cNvPr id="3074" name="Picture 2" descr="Image result for Inheritance oops c++">
            <a:extLst>
              <a:ext uri="{FF2B5EF4-FFF2-40B4-BE49-F238E27FC236}">
                <a16:creationId xmlns:a16="http://schemas.microsoft.com/office/drawing/2014/main" id="{71F10387-F0E4-4729-BE03-7BA82D5B89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25547" y="1143589"/>
            <a:ext cx="3764994" cy="4097714"/>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Image result for Inheritance oops c++">
            <a:extLst>
              <a:ext uri="{FF2B5EF4-FFF2-40B4-BE49-F238E27FC236}">
                <a16:creationId xmlns:a16="http://schemas.microsoft.com/office/drawing/2014/main" id="{5D5CD5C7-FB09-4072-9405-91DB2596FF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52072" y="1460909"/>
            <a:ext cx="3030128" cy="35950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832525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E80BFAA-F4B4-4CBE-8FF7-809055448257}"/>
              </a:ext>
            </a:extLst>
          </p:cNvPr>
          <p:cNvSpPr>
            <a:spLocks noGrp="1"/>
          </p:cNvSpPr>
          <p:nvPr>
            <p:ph type="ftr" sz="quarter" idx="11"/>
          </p:nvPr>
        </p:nvSpPr>
        <p:spPr/>
        <p:txBody>
          <a:bodyPr/>
          <a:lstStyle/>
          <a:p>
            <a:r>
              <a:rPr lang="en-US" dirty="0"/>
              <a:t>SCS1205 OOAD - Unit 1 An Overview of System Development</a:t>
            </a:r>
            <a:endParaRPr lang="en-IN" dirty="0"/>
          </a:p>
        </p:txBody>
      </p:sp>
      <p:sp>
        <p:nvSpPr>
          <p:cNvPr id="3" name="Slide Number Placeholder 2">
            <a:extLst>
              <a:ext uri="{FF2B5EF4-FFF2-40B4-BE49-F238E27FC236}">
                <a16:creationId xmlns:a16="http://schemas.microsoft.com/office/drawing/2014/main" id="{0B8507BF-8BAE-4724-9AA5-0ED8833A3D8E}"/>
              </a:ext>
            </a:extLst>
          </p:cNvPr>
          <p:cNvSpPr>
            <a:spLocks noGrp="1"/>
          </p:cNvSpPr>
          <p:nvPr>
            <p:ph type="sldNum" sz="quarter" idx="12"/>
          </p:nvPr>
        </p:nvSpPr>
        <p:spPr/>
        <p:txBody>
          <a:bodyPr/>
          <a:lstStyle/>
          <a:p>
            <a:fld id="{C47D4F2A-FF3F-4D76-897B-B2071BBC9AF3}" type="slidenum">
              <a:rPr lang="en-IN" smtClean="0"/>
              <a:t>33</a:t>
            </a:fld>
            <a:endParaRPr lang="en-IN"/>
          </a:p>
        </p:txBody>
      </p:sp>
      <p:sp>
        <p:nvSpPr>
          <p:cNvPr id="5" name="TextBox 4">
            <a:extLst>
              <a:ext uri="{FF2B5EF4-FFF2-40B4-BE49-F238E27FC236}">
                <a16:creationId xmlns:a16="http://schemas.microsoft.com/office/drawing/2014/main" id="{EB355EEF-0807-4399-BBEF-8047963C6D80}"/>
              </a:ext>
            </a:extLst>
          </p:cNvPr>
          <p:cNvSpPr txBox="1"/>
          <p:nvPr/>
        </p:nvSpPr>
        <p:spPr>
          <a:xfrm>
            <a:off x="1195240" y="1013630"/>
            <a:ext cx="9801519" cy="2139047"/>
          </a:xfrm>
          <a:prstGeom prst="rect">
            <a:avLst/>
          </a:prstGeom>
          <a:noFill/>
        </p:spPr>
        <p:txBody>
          <a:bodyPr wrap="square">
            <a:spAutoFit/>
          </a:bodyPr>
          <a:lstStyle/>
          <a:p>
            <a:pPr algn="l"/>
            <a:r>
              <a:rPr lang="en-US" sz="2500" b="1" dirty="0">
                <a:solidFill>
                  <a:srgbClr val="2D2D2D"/>
                </a:solidFill>
                <a:latin typeface="Noto Sans"/>
              </a:rPr>
              <a:t>6. </a:t>
            </a:r>
            <a:r>
              <a:rPr lang="en-US" sz="2500" b="1" i="0" dirty="0">
                <a:solidFill>
                  <a:srgbClr val="2D2D2D"/>
                </a:solidFill>
                <a:effectLst/>
                <a:latin typeface="Noto Sans"/>
              </a:rPr>
              <a:t> Polymorphism</a:t>
            </a:r>
          </a:p>
          <a:p>
            <a:pPr algn="l"/>
            <a:endParaRPr lang="en-US" b="1" i="0" dirty="0">
              <a:solidFill>
                <a:srgbClr val="2D2D2D"/>
              </a:solidFill>
              <a:effectLst/>
              <a:latin typeface="Noto Sans"/>
            </a:endParaRPr>
          </a:p>
          <a:p>
            <a:pPr marL="285750" indent="-285750" algn="just">
              <a:buFont typeface="Arial" panose="020B0604020202020204" pitchFamily="34" charset="0"/>
              <a:buChar char="•"/>
            </a:pPr>
            <a:r>
              <a:rPr lang="en-US" dirty="0">
                <a:solidFill>
                  <a:srgbClr val="000000"/>
                </a:solidFill>
                <a:latin typeface="Arial" panose="020B0604020202020204" pitchFamily="34" charset="0"/>
              </a:rPr>
              <a:t>This technique meaning “many forms or shapes”.</a:t>
            </a:r>
          </a:p>
          <a:p>
            <a:pPr algn="just"/>
            <a:endParaRPr lang="en-US" dirty="0">
              <a:solidFill>
                <a:srgbClr val="000000"/>
              </a:solidFill>
              <a:latin typeface="Arial" panose="020B0604020202020204" pitchFamily="34" charset="0"/>
            </a:endParaRPr>
          </a:p>
          <a:p>
            <a:pPr marL="285750" indent="-285750" algn="just">
              <a:buFont typeface="Arial" panose="020B0604020202020204" pitchFamily="34" charset="0"/>
              <a:buChar char="•"/>
            </a:pPr>
            <a:r>
              <a:rPr lang="en-US" dirty="0">
                <a:solidFill>
                  <a:srgbClr val="000000"/>
                </a:solidFill>
                <a:latin typeface="Arial" panose="020B0604020202020204" pitchFamily="34" charset="0"/>
              </a:rPr>
              <a:t>This concept allows programmers to redefine the way something works by changing how it is done or by changing the parts in which it is done. Terms of polymorphism are called overriding and overloading.</a:t>
            </a:r>
          </a:p>
        </p:txBody>
      </p:sp>
      <p:sp>
        <p:nvSpPr>
          <p:cNvPr id="7" name="TextBox 6">
            <a:extLst>
              <a:ext uri="{FF2B5EF4-FFF2-40B4-BE49-F238E27FC236}">
                <a16:creationId xmlns:a16="http://schemas.microsoft.com/office/drawing/2014/main" id="{DE44864D-64D1-4837-82B8-5792E8AF78F7}"/>
              </a:ext>
            </a:extLst>
          </p:cNvPr>
          <p:cNvSpPr txBox="1"/>
          <p:nvPr/>
        </p:nvSpPr>
        <p:spPr>
          <a:xfrm>
            <a:off x="1271834" y="3648421"/>
            <a:ext cx="9870648" cy="646331"/>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Arial" panose="020B0604020202020204" pitchFamily="34" charset="0"/>
              </a:rPr>
              <a:t>Polymorphism is the ability of an object to perform different actions (or, exhibit different behaviors) based on the context.</a:t>
            </a:r>
            <a:endParaRPr lang="en-IN" dirty="0"/>
          </a:p>
        </p:txBody>
      </p:sp>
    </p:spTree>
    <p:extLst>
      <p:ext uri="{BB962C8B-B14F-4D97-AF65-F5344CB8AC3E}">
        <p14:creationId xmlns:p14="http://schemas.microsoft.com/office/powerpoint/2010/main" val="117290609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B5C98F9-E89F-4623-AE33-1EDBC92CE43E}"/>
              </a:ext>
            </a:extLst>
          </p:cNvPr>
          <p:cNvSpPr>
            <a:spLocks noGrp="1"/>
          </p:cNvSpPr>
          <p:nvPr>
            <p:ph type="ftr" sz="quarter" idx="11"/>
          </p:nvPr>
        </p:nvSpPr>
        <p:spPr>
          <a:xfrm>
            <a:off x="4038600" y="6356350"/>
            <a:ext cx="4771412" cy="365125"/>
          </a:xfrm>
        </p:spPr>
        <p:txBody>
          <a:bodyPr/>
          <a:lstStyle/>
          <a:p>
            <a:r>
              <a:rPr lang="en-US"/>
              <a:t>SCS1205 OOAD - Unit 1 An Overview of System Development</a:t>
            </a:r>
            <a:endParaRPr lang="en-IN" dirty="0"/>
          </a:p>
        </p:txBody>
      </p:sp>
      <p:sp>
        <p:nvSpPr>
          <p:cNvPr id="3" name="Slide Number Placeholder 2">
            <a:extLst>
              <a:ext uri="{FF2B5EF4-FFF2-40B4-BE49-F238E27FC236}">
                <a16:creationId xmlns:a16="http://schemas.microsoft.com/office/drawing/2014/main" id="{8CB767CD-8E06-44EC-8032-103E8D572BCF}"/>
              </a:ext>
            </a:extLst>
          </p:cNvPr>
          <p:cNvSpPr>
            <a:spLocks noGrp="1"/>
          </p:cNvSpPr>
          <p:nvPr>
            <p:ph type="sldNum" sz="quarter" idx="12"/>
          </p:nvPr>
        </p:nvSpPr>
        <p:spPr/>
        <p:txBody>
          <a:bodyPr/>
          <a:lstStyle/>
          <a:p>
            <a:fld id="{C47D4F2A-FF3F-4D76-897B-B2071BBC9AF3}" type="slidenum">
              <a:rPr lang="en-IN" smtClean="0"/>
              <a:t>34</a:t>
            </a:fld>
            <a:endParaRPr lang="en-IN"/>
          </a:p>
        </p:txBody>
      </p:sp>
      <p:pic>
        <p:nvPicPr>
          <p:cNvPr id="4098" name="Picture 2" descr="Image result for Polymorphism oops c++">
            <a:extLst>
              <a:ext uri="{FF2B5EF4-FFF2-40B4-BE49-F238E27FC236}">
                <a16:creationId xmlns:a16="http://schemas.microsoft.com/office/drawing/2014/main" id="{B040515A-BA2B-4CA5-9755-4EEDF3283D7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42926" y="1463193"/>
            <a:ext cx="4358823" cy="3875005"/>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Image result for Polymorphism oops c++">
            <a:extLst>
              <a:ext uri="{FF2B5EF4-FFF2-40B4-BE49-F238E27FC236}">
                <a16:creationId xmlns:a16="http://schemas.microsoft.com/office/drawing/2014/main" id="{2EC01302-73BE-4D56-AA0A-F3B7A5FBC5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56868" y="1463193"/>
            <a:ext cx="4771413" cy="37969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100392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EA6EFA9-20F4-4885-A44E-256E392237F4}"/>
              </a:ext>
            </a:extLst>
          </p:cNvPr>
          <p:cNvSpPr>
            <a:spLocks noGrp="1"/>
          </p:cNvSpPr>
          <p:nvPr>
            <p:ph type="ftr" sz="quarter" idx="11"/>
          </p:nvPr>
        </p:nvSpPr>
        <p:spPr>
          <a:xfrm>
            <a:off x="4038600" y="6356350"/>
            <a:ext cx="4869730" cy="365125"/>
          </a:xfrm>
        </p:spPr>
        <p:txBody>
          <a:bodyPr/>
          <a:lstStyle/>
          <a:p>
            <a:r>
              <a:rPr lang="en-US"/>
              <a:t>SCS1205 OOAD - Unit 1 An Overview of System Development</a:t>
            </a:r>
            <a:endParaRPr lang="en-IN" dirty="0"/>
          </a:p>
        </p:txBody>
      </p:sp>
      <p:sp>
        <p:nvSpPr>
          <p:cNvPr id="3" name="Slide Number Placeholder 2">
            <a:extLst>
              <a:ext uri="{FF2B5EF4-FFF2-40B4-BE49-F238E27FC236}">
                <a16:creationId xmlns:a16="http://schemas.microsoft.com/office/drawing/2014/main" id="{86BB0567-3BAD-4B1E-8979-B29F7D4834AF}"/>
              </a:ext>
            </a:extLst>
          </p:cNvPr>
          <p:cNvSpPr>
            <a:spLocks noGrp="1"/>
          </p:cNvSpPr>
          <p:nvPr>
            <p:ph type="sldNum" sz="quarter" idx="12"/>
          </p:nvPr>
        </p:nvSpPr>
        <p:spPr/>
        <p:txBody>
          <a:bodyPr/>
          <a:lstStyle/>
          <a:p>
            <a:fld id="{C47D4F2A-FF3F-4D76-897B-B2071BBC9AF3}" type="slidenum">
              <a:rPr lang="en-IN" smtClean="0"/>
              <a:t>35</a:t>
            </a:fld>
            <a:endParaRPr lang="en-IN"/>
          </a:p>
        </p:txBody>
      </p:sp>
      <p:pic>
        <p:nvPicPr>
          <p:cNvPr id="7170" name="Picture 2" descr="Image result for Abstraction (computer science) oops c++">
            <a:extLst>
              <a:ext uri="{FF2B5EF4-FFF2-40B4-BE49-F238E27FC236}">
                <a16:creationId xmlns:a16="http://schemas.microsoft.com/office/drawing/2014/main" id="{75073323-1720-4C68-AD90-F30484B90F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17486" y="1006754"/>
            <a:ext cx="5813392" cy="49281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464768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3622858-A166-4C67-9919-3AD19001D505}"/>
              </a:ext>
            </a:extLst>
          </p:cNvPr>
          <p:cNvSpPr>
            <a:spLocks noGrp="1"/>
          </p:cNvSpPr>
          <p:nvPr>
            <p:ph type="ftr" sz="quarter" idx="11"/>
          </p:nvPr>
        </p:nvSpPr>
        <p:spPr>
          <a:xfrm>
            <a:off x="4038599" y="6356350"/>
            <a:ext cx="5020559" cy="365125"/>
          </a:xfrm>
        </p:spPr>
        <p:txBody>
          <a:bodyPr/>
          <a:lstStyle/>
          <a:p>
            <a:r>
              <a:rPr lang="en-US" dirty="0"/>
              <a:t>SCS1205 OOAD - Unit 1 An Overview of System Development</a:t>
            </a:r>
            <a:endParaRPr lang="en-IN" dirty="0"/>
          </a:p>
        </p:txBody>
      </p:sp>
      <p:sp>
        <p:nvSpPr>
          <p:cNvPr id="3" name="Slide Number Placeholder 2">
            <a:extLst>
              <a:ext uri="{FF2B5EF4-FFF2-40B4-BE49-F238E27FC236}">
                <a16:creationId xmlns:a16="http://schemas.microsoft.com/office/drawing/2014/main" id="{D9CA4CDC-7FF7-425E-B7A1-487FD4BD0865}"/>
              </a:ext>
            </a:extLst>
          </p:cNvPr>
          <p:cNvSpPr>
            <a:spLocks noGrp="1"/>
          </p:cNvSpPr>
          <p:nvPr>
            <p:ph type="sldNum" sz="quarter" idx="12"/>
          </p:nvPr>
        </p:nvSpPr>
        <p:spPr/>
        <p:txBody>
          <a:bodyPr/>
          <a:lstStyle/>
          <a:p>
            <a:fld id="{C47D4F2A-FF3F-4D76-897B-B2071BBC9AF3}" type="slidenum">
              <a:rPr lang="en-IN" smtClean="0"/>
              <a:t>36</a:t>
            </a:fld>
            <a:endParaRPr lang="en-IN"/>
          </a:p>
        </p:txBody>
      </p:sp>
      <p:sp>
        <p:nvSpPr>
          <p:cNvPr id="5" name="TextBox 4">
            <a:extLst>
              <a:ext uri="{FF2B5EF4-FFF2-40B4-BE49-F238E27FC236}">
                <a16:creationId xmlns:a16="http://schemas.microsoft.com/office/drawing/2014/main" id="{58DEBCBD-B6B2-494E-9F89-F87304A3B65E}"/>
              </a:ext>
            </a:extLst>
          </p:cNvPr>
          <p:cNvSpPr txBox="1"/>
          <p:nvPr/>
        </p:nvSpPr>
        <p:spPr>
          <a:xfrm>
            <a:off x="1425806" y="1189806"/>
            <a:ext cx="9726104" cy="1446550"/>
          </a:xfrm>
          <a:prstGeom prst="rect">
            <a:avLst/>
          </a:prstGeom>
          <a:noFill/>
        </p:spPr>
        <p:txBody>
          <a:bodyPr wrap="square">
            <a:spAutoFit/>
          </a:bodyPr>
          <a:lstStyle/>
          <a:p>
            <a:pPr marL="63500" algn="just"/>
            <a:r>
              <a:rPr lang="en-US" sz="2400" b="1" dirty="0">
                <a:solidFill>
                  <a:srgbClr val="333333"/>
                </a:solidFill>
                <a:effectLst/>
                <a:latin typeface="Times New Roman" panose="02020603050405020304" pitchFamily="18" charset="0"/>
                <a:ea typeface="Times New Roman" panose="02020603050405020304" pitchFamily="18" charset="0"/>
              </a:rPr>
              <a:t>Coupling vs Cohesion</a:t>
            </a:r>
          </a:p>
          <a:p>
            <a:pPr marL="63500" algn="just"/>
            <a:endParaRPr lang="en-IN" sz="2400" b="1" dirty="0">
              <a:effectLst/>
              <a:latin typeface="Times New Roman" panose="02020603050405020304" pitchFamily="18" charset="0"/>
              <a:ea typeface="Times New Roman" panose="02020603050405020304" pitchFamily="18" charset="0"/>
            </a:endParaRPr>
          </a:p>
          <a:p>
            <a:pPr algn="just">
              <a:spcBef>
                <a:spcPts val="40"/>
              </a:spcBef>
            </a:pPr>
            <a:r>
              <a:rPr lang="en-US" sz="2000" b="1" dirty="0">
                <a:effectLst/>
                <a:latin typeface="Times New Roman" panose="02020603050405020304" pitchFamily="18" charset="0"/>
                <a:ea typeface="Times New Roman" panose="02020603050405020304" pitchFamily="18" charset="0"/>
              </a:rPr>
              <a:t> </a:t>
            </a:r>
            <a:endParaRPr lang="en-IN" sz="2000" dirty="0">
              <a:effectLst/>
              <a:latin typeface="Times New Roman" panose="02020603050405020304" pitchFamily="18" charset="0"/>
              <a:ea typeface="Times New Roman" panose="02020603050405020304" pitchFamily="18" charset="0"/>
            </a:endParaRPr>
          </a:p>
          <a:p>
            <a:pPr marL="285750" indent="-285750" algn="just">
              <a:buFont typeface="Arial" panose="020B0604020202020204" pitchFamily="34" charset="0"/>
              <a:buChar char="•"/>
            </a:pPr>
            <a:r>
              <a:rPr lang="en-US" sz="2000" dirty="0">
                <a:solidFill>
                  <a:srgbClr val="333333"/>
                </a:solidFill>
                <a:effectLst/>
                <a:latin typeface="Arial" panose="020B0604020202020204" pitchFamily="34" charset="0"/>
                <a:ea typeface="Times New Roman" panose="02020603050405020304" pitchFamily="18" charset="0"/>
                <a:cs typeface="Arial" panose="020B0604020202020204" pitchFamily="34" charset="0"/>
              </a:rPr>
              <a:t>Coupling and cohesion are two important concepts in the Object Oriented design .</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C1EE3E19-C910-4157-B0E2-B6CFA3BCA8C5}"/>
              </a:ext>
            </a:extLst>
          </p:cNvPr>
          <p:cNvSpPr txBox="1"/>
          <p:nvPr/>
        </p:nvSpPr>
        <p:spPr>
          <a:xfrm>
            <a:off x="1425806" y="2836263"/>
            <a:ext cx="10122030" cy="2185214"/>
          </a:xfrm>
          <a:prstGeom prst="rect">
            <a:avLst/>
          </a:prstGeom>
          <a:noFill/>
        </p:spPr>
        <p:txBody>
          <a:bodyPr wrap="square">
            <a:spAutoFit/>
          </a:bodyPr>
          <a:lstStyle/>
          <a:p>
            <a:pPr marL="285750" indent="-285750" algn="just">
              <a:buFont typeface="Arial" panose="020B0604020202020204" pitchFamily="34" charset="0"/>
              <a:buChar char="•"/>
            </a:pPr>
            <a:r>
              <a:rPr lang="en-US" sz="2000" b="1" dirty="0">
                <a:solidFill>
                  <a:srgbClr val="333333"/>
                </a:solidFill>
                <a:latin typeface="Arial" panose="020B0604020202020204" pitchFamily="34" charset="0"/>
                <a:cs typeface="Arial" panose="020B0604020202020204" pitchFamily="34" charset="0"/>
              </a:rPr>
              <a:t>Coupling</a:t>
            </a:r>
            <a:r>
              <a:rPr lang="en-US" sz="2000" dirty="0">
                <a:solidFill>
                  <a:srgbClr val="333333"/>
                </a:solidFill>
                <a:latin typeface="Arial" panose="020B0604020202020204" pitchFamily="34" charset="0"/>
                <a:cs typeface="Arial" panose="020B0604020202020204" pitchFamily="34" charset="0"/>
              </a:rPr>
              <a:t> refers to the degree of direct knowledge that one element has of another. In other words, how often do changes in class A force related changes in class B.</a:t>
            </a:r>
          </a:p>
          <a:p>
            <a:pPr marL="285750" indent="-285750" algn="just">
              <a:buFont typeface="Arial" panose="020B0604020202020204" pitchFamily="34" charset="0"/>
              <a:buChar char="•"/>
            </a:pPr>
            <a:endParaRPr lang="en-US" sz="2000" dirty="0">
              <a:solidFill>
                <a:srgbClr val="333333"/>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sz="2000" b="1" i="0" dirty="0">
                <a:solidFill>
                  <a:srgbClr val="242729"/>
                </a:solidFill>
                <a:effectLst/>
                <a:latin typeface="Arial" panose="020B0604020202020204" pitchFamily="34" charset="0"/>
                <a:cs typeface="Arial" panose="020B0604020202020204" pitchFamily="34" charset="0"/>
              </a:rPr>
              <a:t>Cohesion</a:t>
            </a:r>
            <a:r>
              <a:rPr lang="en-US" sz="2000" b="0" i="0" dirty="0">
                <a:solidFill>
                  <a:srgbClr val="242729"/>
                </a:solidFill>
                <a:effectLst/>
                <a:latin typeface="Arial" panose="020B0604020202020204" pitchFamily="34" charset="0"/>
                <a:cs typeface="Arial" panose="020B0604020202020204" pitchFamily="34" charset="0"/>
              </a:rPr>
              <a:t> refers to what the </a:t>
            </a:r>
            <a:r>
              <a:rPr lang="en-US" sz="2000" dirty="0">
                <a:solidFill>
                  <a:srgbClr val="333333"/>
                </a:solidFill>
                <a:latin typeface="Arial" panose="020B0604020202020204" pitchFamily="34" charset="0"/>
                <a:cs typeface="Arial" panose="020B0604020202020204" pitchFamily="34" charset="0"/>
              </a:rPr>
              <a:t>class (or module) can do. It indicates the degree to which a class has a single, well-focused purpose. </a:t>
            </a:r>
          </a:p>
          <a:p>
            <a:pPr marL="285750" indent="-285750" algn="just">
              <a:buFont typeface="Arial" panose="020B0604020202020204" pitchFamily="34" charset="0"/>
              <a:buChar char="•"/>
            </a:pPr>
            <a:endParaRPr lang="en-US" dirty="0">
              <a:solidFill>
                <a:srgbClr val="333333"/>
              </a:solidFill>
              <a:latin typeface="Times New Roman" panose="02020603050405020304" pitchFamily="18" charset="0"/>
            </a:endParaRPr>
          </a:p>
          <a:p>
            <a:pPr marL="285750" indent="-285750" algn="just">
              <a:buFont typeface="Arial" panose="020B0604020202020204" pitchFamily="34" charset="0"/>
              <a:buChar char="•"/>
            </a:pPr>
            <a:endParaRPr lang="en-IN" dirty="0">
              <a:solidFill>
                <a:srgbClr val="333333"/>
              </a:solidFill>
              <a:latin typeface="Times New Roman" panose="02020603050405020304" pitchFamily="18" charset="0"/>
            </a:endParaRPr>
          </a:p>
        </p:txBody>
      </p:sp>
    </p:spTree>
    <p:extLst>
      <p:ext uri="{BB962C8B-B14F-4D97-AF65-F5344CB8AC3E}">
        <p14:creationId xmlns:p14="http://schemas.microsoft.com/office/powerpoint/2010/main" val="211073571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0ACD0F9-7969-424E-B3AB-75C80E30AE66}"/>
              </a:ext>
            </a:extLst>
          </p:cNvPr>
          <p:cNvSpPr>
            <a:spLocks noGrp="1"/>
          </p:cNvSpPr>
          <p:nvPr>
            <p:ph type="ftr" sz="quarter" idx="11"/>
          </p:nvPr>
        </p:nvSpPr>
        <p:spPr>
          <a:xfrm>
            <a:off x="4038599" y="6356350"/>
            <a:ext cx="5774703" cy="365125"/>
          </a:xfrm>
        </p:spPr>
        <p:txBody>
          <a:bodyPr/>
          <a:lstStyle/>
          <a:p>
            <a:r>
              <a:rPr lang="en-US" dirty="0"/>
              <a:t>SCS1205 OOAD - Unit 1 An Overview of System Development</a:t>
            </a:r>
            <a:endParaRPr lang="en-IN" dirty="0"/>
          </a:p>
        </p:txBody>
      </p:sp>
      <p:sp>
        <p:nvSpPr>
          <p:cNvPr id="3" name="Slide Number Placeholder 2">
            <a:extLst>
              <a:ext uri="{FF2B5EF4-FFF2-40B4-BE49-F238E27FC236}">
                <a16:creationId xmlns:a16="http://schemas.microsoft.com/office/drawing/2014/main" id="{8CA63716-D1F6-4CB9-86C3-45D8E9B3C337}"/>
              </a:ext>
            </a:extLst>
          </p:cNvPr>
          <p:cNvSpPr>
            <a:spLocks noGrp="1"/>
          </p:cNvSpPr>
          <p:nvPr>
            <p:ph type="sldNum" sz="quarter" idx="12"/>
          </p:nvPr>
        </p:nvSpPr>
        <p:spPr/>
        <p:txBody>
          <a:bodyPr/>
          <a:lstStyle/>
          <a:p>
            <a:fld id="{C47D4F2A-FF3F-4D76-897B-B2071BBC9AF3}" type="slidenum">
              <a:rPr lang="en-IN" smtClean="0"/>
              <a:t>37</a:t>
            </a:fld>
            <a:endParaRPr lang="en-IN"/>
          </a:p>
        </p:txBody>
      </p:sp>
      <p:sp>
        <p:nvSpPr>
          <p:cNvPr id="5" name="TextBox 4">
            <a:extLst>
              <a:ext uri="{FF2B5EF4-FFF2-40B4-BE49-F238E27FC236}">
                <a16:creationId xmlns:a16="http://schemas.microsoft.com/office/drawing/2014/main" id="{5D333B82-CC99-4E9B-9646-9EDC1658EDFC}"/>
              </a:ext>
            </a:extLst>
          </p:cNvPr>
          <p:cNvSpPr txBox="1"/>
          <p:nvPr/>
        </p:nvSpPr>
        <p:spPr>
          <a:xfrm>
            <a:off x="1331535" y="3147363"/>
            <a:ext cx="10263433" cy="2031325"/>
          </a:xfrm>
          <a:prstGeom prst="rect">
            <a:avLst/>
          </a:prstGeom>
          <a:noFill/>
        </p:spPr>
        <p:txBody>
          <a:bodyPr wrap="square">
            <a:spAutoFit/>
          </a:bodyPr>
          <a:lstStyle/>
          <a:p>
            <a:pPr algn="just"/>
            <a:r>
              <a:rPr lang="en-US" b="1" dirty="0">
                <a:solidFill>
                  <a:srgbClr val="333333"/>
                </a:solidFill>
                <a:latin typeface="Times New Roman" panose="02020603050405020304" pitchFamily="18" charset="0"/>
              </a:rPr>
              <a:t>2. Loose Coupling</a:t>
            </a:r>
          </a:p>
          <a:p>
            <a:pPr algn="just"/>
            <a:endParaRPr lang="en-US" b="1" dirty="0">
              <a:solidFill>
                <a:srgbClr val="333333"/>
              </a:solidFill>
              <a:latin typeface="Times New Roman" panose="02020603050405020304" pitchFamily="18" charset="0"/>
            </a:endParaRPr>
          </a:p>
          <a:p>
            <a:pPr algn="just">
              <a:buFont typeface="Arial" panose="020B0604020202020204" pitchFamily="34" charset="0"/>
              <a:buChar char="•"/>
            </a:pPr>
            <a:r>
              <a:rPr lang="en-US" dirty="0">
                <a:solidFill>
                  <a:srgbClr val="333333"/>
                </a:solidFill>
                <a:latin typeface="Times New Roman" panose="02020603050405020304" pitchFamily="18" charset="0"/>
              </a:rPr>
              <a:t>Loose coupling is a design goal to reduce the inter-dependencies between components of a system with the goal of reducing the risk that changes in one component will require changes in any other component.</a:t>
            </a:r>
          </a:p>
          <a:p>
            <a:pPr algn="just"/>
            <a:endParaRPr lang="en-US" dirty="0">
              <a:solidFill>
                <a:srgbClr val="333333"/>
              </a:solidFill>
              <a:latin typeface="Times New Roman" panose="02020603050405020304" pitchFamily="18" charset="0"/>
            </a:endParaRPr>
          </a:p>
          <a:p>
            <a:pPr algn="just">
              <a:buFont typeface="Arial" panose="020B0604020202020204" pitchFamily="34" charset="0"/>
              <a:buChar char="•"/>
            </a:pPr>
            <a:r>
              <a:rPr lang="en-US" dirty="0">
                <a:solidFill>
                  <a:srgbClr val="333333"/>
                </a:solidFill>
                <a:latin typeface="Times New Roman" panose="02020603050405020304" pitchFamily="18" charset="0"/>
              </a:rPr>
              <a:t>Loose coupling is a much more generic concept intended to increase the flexibility of the system, make it more maintainable and makes the entire framework more stable.</a:t>
            </a:r>
          </a:p>
        </p:txBody>
      </p:sp>
      <p:sp>
        <p:nvSpPr>
          <p:cNvPr id="7" name="TextBox 6">
            <a:extLst>
              <a:ext uri="{FF2B5EF4-FFF2-40B4-BE49-F238E27FC236}">
                <a16:creationId xmlns:a16="http://schemas.microsoft.com/office/drawing/2014/main" id="{FC42D149-E94D-4EEA-B1FF-BA7E117191AF}"/>
              </a:ext>
            </a:extLst>
          </p:cNvPr>
          <p:cNvSpPr txBox="1"/>
          <p:nvPr/>
        </p:nvSpPr>
        <p:spPr>
          <a:xfrm>
            <a:off x="1223126" y="289679"/>
            <a:ext cx="10480249" cy="3139321"/>
          </a:xfrm>
          <a:prstGeom prst="rect">
            <a:avLst/>
          </a:prstGeom>
          <a:noFill/>
        </p:spPr>
        <p:txBody>
          <a:bodyPr wrap="square">
            <a:spAutoFit/>
          </a:bodyPr>
          <a:lstStyle/>
          <a:p>
            <a:pPr marL="285750" indent="-285750" algn="just">
              <a:buFont typeface="Arial" panose="020B0604020202020204" pitchFamily="34" charset="0"/>
              <a:buChar char="•"/>
            </a:pPr>
            <a:endParaRPr lang="en-US" dirty="0">
              <a:solidFill>
                <a:srgbClr val="333333"/>
              </a:solidFill>
              <a:latin typeface="Times New Roman" panose="02020603050405020304" pitchFamily="18" charset="0"/>
            </a:endParaRPr>
          </a:p>
          <a:p>
            <a:pPr algn="just" fontAlgn="base"/>
            <a:r>
              <a:rPr lang="en-US" b="1" dirty="0">
                <a:solidFill>
                  <a:srgbClr val="40424E"/>
                </a:solidFill>
                <a:latin typeface="urw-din"/>
              </a:rPr>
              <a:t>T</a:t>
            </a:r>
            <a:r>
              <a:rPr lang="en-US" b="1" i="0" dirty="0">
                <a:solidFill>
                  <a:srgbClr val="40424E"/>
                </a:solidFill>
                <a:effectLst/>
                <a:latin typeface="urw-din"/>
              </a:rPr>
              <a:t>ypes of coupling:</a:t>
            </a:r>
          </a:p>
          <a:p>
            <a:pPr algn="just" fontAlgn="base"/>
            <a:endParaRPr lang="en-US" b="0" i="0" dirty="0">
              <a:solidFill>
                <a:srgbClr val="40424E"/>
              </a:solidFill>
              <a:effectLst/>
              <a:latin typeface="urw-din"/>
            </a:endParaRPr>
          </a:p>
          <a:p>
            <a:pPr algn="just" fontAlgn="base">
              <a:buFont typeface="+mj-lt"/>
              <a:buAutoNum type="arabicPeriod"/>
            </a:pPr>
            <a:r>
              <a:rPr lang="en-US" b="1" i="0" dirty="0">
                <a:solidFill>
                  <a:srgbClr val="40424E"/>
                </a:solidFill>
                <a:effectLst/>
                <a:latin typeface="urw-din"/>
              </a:rPr>
              <a:t> Tight coupling : </a:t>
            </a:r>
            <a:r>
              <a:rPr lang="en-US" b="0" i="0" dirty="0">
                <a:solidFill>
                  <a:srgbClr val="40424E"/>
                </a:solidFill>
                <a:effectLst/>
                <a:latin typeface="urw-din"/>
              </a:rPr>
              <a:t>Two classes often change together.</a:t>
            </a:r>
          </a:p>
          <a:p>
            <a:pPr marL="285750" indent="-285750" algn="just">
              <a:buFont typeface="Arial" panose="020B0604020202020204" pitchFamily="34" charset="0"/>
              <a:buChar char="•"/>
            </a:pPr>
            <a:endParaRPr lang="en-US" dirty="0">
              <a:solidFill>
                <a:srgbClr val="333333"/>
              </a:solidFill>
              <a:latin typeface="Times New Roman" panose="02020603050405020304" pitchFamily="18" charset="0"/>
            </a:endParaRPr>
          </a:p>
          <a:p>
            <a:pPr marL="285750" indent="-285750" algn="just">
              <a:buFont typeface="Arial" panose="020B0604020202020204" pitchFamily="34" charset="0"/>
              <a:buChar char="•"/>
            </a:pPr>
            <a:r>
              <a:rPr lang="en-US" dirty="0">
                <a:solidFill>
                  <a:srgbClr val="333333"/>
                </a:solidFill>
                <a:latin typeface="Times New Roman" panose="02020603050405020304" pitchFamily="18" charset="0"/>
              </a:rPr>
              <a:t>The tightly coupled object is an object that needs to know about other objects and is usually highly dependent on each other's interfaces.</a:t>
            </a:r>
          </a:p>
          <a:p>
            <a:pPr marL="285750" indent="-285750" algn="just">
              <a:buFont typeface="Arial" panose="020B0604020202020204" pitchFamily="34" charset="0"/>
              <a:buChar char="•"/>
            </a:pPr>
            <a:endParaRPr lang="en-US" dirty="0">
              <a:solidFill>
                <a:srgbClr val="333333"/>
              </a:solidFill>
              <a:latin typeface="Times New Roman" panose="02020603050405020304" pitchFamily="18" charset="0"/>
            </a:endParaRPr>
          </a:p>
          <a:p>
            <a:pPr algn="just">
              <a:buFont typeface="Arial" panose="020B0604020202020204" pitchFamily="34" charset="0"/>
              <a:buChar char="•"/>
            </a:pPr>
            <a:r>
              <a:rPr lang="en-US" dirty="0">
                <a:solidFill>
                  <a:srgbClr val="333333"/>
                </a:solidFill>
                <a:latin typeface="Times New Roman" panose="02020603050405020304" pitchFamily="18" charset="0"/>
              </a:rPr>
              <a:t>   Changing one object in a tightly coupled application often requires changes to a number of other objects.</a:t>
            </a:r>
          </a:p>
          <a:p>
            <a:pPr algn="just"/>
            <a:endParaRPr lang="en-US" dirty="0">
              <a:solidFill>
                <a:srgbClr val="333333"/>
              </a:solidFill>
              <a:latin typeface="Times New Roman" panose="02020603050405020304" pitchFamily="18" charset="0"/>
            </a:endParaRPr>
          </a:p>
          <a:p>
            <a:pPr algn="just"/>
            <a:endParaRPr lang="en-US" dirty="0">
              <a:solidFill>
                <a:srgbClr val="333333"/>
              </a:solidFill>
              <a:latin typeface="Times New Roman" panose="02020603050405020304" pitchFamily="18" charset="0"/>
            </a:endParaRPr>
          </a:p>
        </p:txBody>
      </p:sp>
      <p:sp>
        <p:nvSpPr>
          <p:cNvPr id="9" name="TextBox 8">
            <a:extLst>
              <a:ext uri="{FF2B5EF4-FFF2-40B4-BE49-F238E27FC236}">
                <a16:creationId xmlns:a16="http://schemas.microsoft.com/office/drawing/2014/main" id="{E39AF7A7-572C-4E88-9E13-5468D9191F22}"/>
              </a:ext>
            </a:extLst>
          </p:cNvPr>
          <p:cNvSpPr txBox="1"/>
          <p:nvPr/>
        </p:nvSpPr>
        <p:spPr>
          <a:xfrm>
            <a:off x="2189373" y="5444353"/>
            <a:ext cx="8547753" cy="646331"/>
          </a:xfrm>
          <a:prstGeom prst="rect">
            <a:avLst/>
          </a:prstGeom>
          <a:noFill/>
        </p:spPr>
        <p:txBody>
          <a:bodyPr wrap="square">
            <a:spAutoFit/>
          </a:bodyPr>
          <a:lstStyle/>
          <a:p>
            <a:pPr algn="just"/>
            <a:r>
              <a:rPr lang="en-US" sz="1800" b="1" dirty="0">
                <a:solidFill>
                  <a:srgbClr val="333333"/>
                </a:solidFill>
                <a:effectLst/>
                <a:latin typeface="Times New Roman" panose="02020603050405020304" pitchFamily="18" charset="0"/>
                <a:ea typeface="Times New Roman" panose="02020603050405020304" pitchFamily="18" charset="0"/>
              </a:rPr>
              <a:t>Note: </a:t>
            </a:r>
            <a:r>
              <a:rPr lang="en-US" dirty="0">
                <a:solidFill>
                  <a:srgbClr val="333333"/>
                </a:solidFill>
                <a:latin typeface="Times New Roman" panose="02020603050405020304" pitchFamily="18" charset="0"/>
                <a:ea typeface="Times New Roman" panose="02020603050405020304" pitchFamily="18" charset="0"/>
              </a:rPr>
              <a:t>L</a:t>
            </a:r>
            <a:r>
              <a:rPr lang="en-US" sz="1800" dirty="0">
                <a:solidFill>
                  <a:srgbClr val="333333"/>
                </a:solidFill>
                <a:effectLst/>
                <a:latin typeface="Times New Roman" panose="02020603050405020304" pitchFamily="18" charset="0"/>
                <a:ea typeface="Times New Roman" panose="02020603050405020304" pitchFamily="18" charset="0"/>
              </a:rPr>
              <a:t>oose coupling and High cohesion are desirable, whereas tight coupling and less cohesion can lead you to problems in the long run.</a:t>
            </a:r>
            <a:endParaRPr lang="en-IN" dirty="0"/>
          </a:p>
        </p:txBody>
      </p:sp>
    </p:spTree>
    <p:extLst>
      <p:ext uri="{BB962C8B-B14F-4D97-AF65-F5344CB8AC3E}">
        <p14:creationId xmlns:p14="http://schemas.microsoft.com/office/powerpoint/2010/main" val="23307142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18D3EA7-3D2E-465B-84D3-2B4F58566AA1}"/>
              </a:ext>
            </a:extLst>
          </p:cNvPr>
          <p:cNvSpPr>
            <a:spLocks noGrp="1"/>
          </p:cNvSpPr>
          <p:nvPr>
            <p:ph type="ftr" sz="quarter" idx="11"/>
          </p:nvPr>
        </p:nvSpPr>
        <p:spPr/>
        <p:txBody>
          <a:bodyPr/>
          <a:lstStyle/>
          <a:p>
            <a:r>
              <a:rPr lang="en-US" dirty="0"/>
              <a:t>SCS1205 OOAD - Unit 1 An Overview of System Development</a:t>
            </a:r>
            <a:endParaRPr lang="en-IN" dirty="0"/>
          </a:p>
        </p:txBody>
      </p:sp>
      <p:sp>
        <p:nvSpPr>
          <p:cNvPr id="3" name="Slide Number Placeholder 2">
            <a:extLst>
              <a:ext uri="{FF2B5EF4-FFF2-40B4-BE49-F238E27FC236}">
                <a16:creationId xmlns:a16="http://schemas.microsoft.com/office/drawing/2014/main" id="{DE73CB0D-6B67-4256-984C-2EAE2769A2F0}"/>
              </a:ext>
            </a:extLst>
          </p:cNvPr>
          <p:cNvSpPr>
            <a:spLocks noGrp="1"/>
          </p:cNvSpPr>
          <p:nvPr>
            <p:ph type="sldNum" sz="quarter" idx="12"/>
          </p:nvPr>
        </p:nvSpPr>
        <p:spPr/>
        <p:txBody>
          <a:bodyPr/>
          <a:lstStyle/>
          <a:p>
            <a:fld id="{C47D4F2A-FF3F-4D76-897B-B2071BBC9AF3}" type="slidenum">
              <a:rPr lang="en-IN" smtClean="0"/>
              <a:t>38</a:t>
            </a:fld>
            <a:endParaRPr lang="en-IN"/>
          </a:p>
        </p:txBody>
      </p:sp>
      <p:pic>
        <p:nvPicPr>
          <p:cNvPr id="5" name="Picture 4">
            <a:extLst>
              <a:ext uri="{FF2B5EF4-FFF2-40B4-BE49-F238E27FC236}">
                <a16:creationId xmlns:a16="http://schemas.microsoft.com/office/drawing/2014/main" id="{8A05AECC-09A2-4C15-A320-6882495AF011}"/>
              </a:ext>
            </a:extLst>
          </p:cNvPr>
          <p:cNvPicPr>
            <a:picLocks noChangeAspect="1"/>
          </p:cNvPicPr>
          <p:nvPr/>
        </p:nvPicPr>
        <p:blipFill>
          <a:blip r:embed="rId2"/>
          <a:stretch>
            <a:fillRect/>
          </a:stretch>
        </p:blipFill>
        <p:spPr>
          <a:xfrm>
            <a:off x="1648193" y="1758245"/>
            <a:ext cx="5313427" cy="3549045"/>
          </a:xfrm>
          <a:prstGeom prst="rect">
            <a:avLst/>
          </a:prstGeom>
        </p:spPr>
      </p:pic>
      <p:sp>
        <p:nvSpPr>
          <p:cNvPr id="7" name="TextBox 6">
            <a:extLst>
              <a:ext uri="{FF2B5EF4-FFF2-40B4-BE49-F238E27FC236}">
                <a16:creationId xmlns:a16="http://schemas.microsoft.com/office/drawing/2014/main" id="{654F9E6E-5F15-4246-8747-81A798EBD796}"/>
              </a:ext>
            </a:extLst>
          </p:cNvPr>
          <p:cNvSpPr txBox="1"/>
          <p:nvPr/>
        </p:nvSpPr>
        <p:spPr>
          <a:xfrm>
            <a:off x="2311924" y="816027"/>
            <a:ext cx="7765330" cy="507831"/>
          </a:xfrm>
          <a:prstGeom prst="rect">
            <a:avLst/>
          </a:prstGeom>
          <a:noFill/>
        </p:spPr>
        <p:txBody>
          <a:bodyPr wrap="square">
            <a:spAutoFit/>
          </a:bodyPr>
          <a:lstStyle/>
          <a:p>
            <a:pPr algn="l"/>
            <a:r>
              <a:rPr lang="en-US" sz="2700" b="1" i="0" dirty="0">
                <a:solidFill>
                  <a:srgbClr val="222222"/>
                </a:solidFill>
                <a:effectLst/>
                <a:latin typeface="museo-sans"/>
              </a:rPr>
              <a:t>Association, Aggregation, and Composition in OOSD</a:t>
            </a:r>
          </a:p>
        </p:txBody>
      </p:sp>
      <p:sp>
        <p:nvSpPr>
          <p:cNvPr id="9" name="TextBox 8">
            <a:extLst>
              <a:ext uri="{FF2B5EF4-FFF2-40B4-BE49-F238E27FC236}">
                <a16:creationId xmlns:a16="http://schemas.microsoft.com/office/drawing/2014/main" id="{308A8AC2-CB9E-43C4-AA19-1EA631B4DEB1}"/>
              </a:ext>
            </a:extLst>
          </p:cNvPr>
          <p:cNvSpPr txBox="1"/>
          <p:nvPr/>
        </p:nvSpPr>
        <p:spPr>
          <a:xfrm>
            <a:off x="6961620" y="2130705"/>
            <a:ext cx="4114800" cy="2308324"/>
          </a:xfrm>
          <a:prstGeom prst="rect">
            <a:avLst/>
          </a:prstGeom>
          <a:noFill/>
        </p:spPr>
        <p:txBody>
          <a:bodyPr wrap="square">
            <a:spAutoFit/>
          </a:bodyPr>
          <a:lstStyle/>
          <a:p>
            <a:r>
              <a:rPr lang="en-US" b="0" i="0" dirty="0">
                <a:solidFill>
                  <a:srgbClr val="4E4242"/>
                </a:solidFill>
                <a:effectLst/>
                <a:latin typeface="museo-sans"/>
              </a:rPr>
              <a:t>In UML there are five different types of relationships: </a:t>
            </a:r>
          </a:p>
          <a:p>
            <a:endParaRPr lang="en-US" b="0" i="0" dirty="0">
              <a:solidFill>
                <a:srgbClr val="4E4242"/>
              </a:solidFill>
              <a:effectLst/>
              <a:latin typeface="museo-sans"/>
            </a:endParaRPr>
          </a:p>
          <a:p>
            <a:pPr marL="342900" indent="-342900">
              <a:buAutoNum type="arabicPeriod"/>
            </a:pPr>
            <a:r>
              <a:rPr lang="en-US" dirty="0">
                <a:solidFill>
                  <a:srgbClr val="4E4242"/>
                </a:solidFill>
                <a:latin typeface="museo-sans"/>
              </a:rPr>
              <a:t>A</a:t>
            </a:r>
            <a:r>
              <a:rPr lang="en-US" b="0" i="0" dirty="0">
                <a:solidFill>
                  <a:srgbClr val="4E4242"/>
                </a:solidFill>
                <a:effectLst/>
                <a:latin typeface="museo-sans"/>
              </a:rPr>
              <a:t>ssociation</a:t>
            </a:r>
          </a:p>
          <a:p>
            <a:pPr marL="342900" indent="-342900">
              <a:buAutoNum type="arabicPeriod"/>
            </a:pPr>
            <a:r>
              <a:rPr lang="en-US" dirty="0">
                <a:solidFill>
                  <a:srgbClr val="4E4242"/>
                </a:solidFill>
                <a:latin typeface="museo-sans"/>
              </a:rPr>
              <a:t>A</a:t>
            </a:r>
            <a:r>
              <a:rPr lang="en-US" b="0" i="0" dirty="0">
                <a:solidFill>
                  <a:srgbClr val="4E4242"/>
                </a:solidFill>
                <a:effectLst/>
                <a:latin typeface="museo-sans"/>
              </a:rPr>
              <a:t>ggregation</a:t>
            </a:r>
          </a:p>
          <a:p>
            <a:pPr marL="342900" indent="-342900">
              <a:buAutoNum type="arabicPeriod"/>
            </a:pPr>
            <a:r>
              <a:rPr lang="en-US" dirty="0">
                <a:solidFill>
                  <a:srgbClr val="4E4242"/>
                </a:solidFill>
                <a:latin typeface="museo-sans"/>
              </a:rPr>
              <a:t>C</a:t>
            </a:r>
            <a:r>
              <a:rPr lang="en-US" b="0" i="0" dirty="0">
                <a:solidFill>
                  <a:srgbClr val="4E4242"/>
                </a:solidFill>
                <a:effectLst/>
                <a:latin typeface="museo-sans"/>
              </a:rPr>
              <a:t>omposition</a:t>
            </a:r>
          </a:p>
          <a:p>
            <a:pPr marL="342900" indent="-342900">
              <a:buAutoNum type="arabicPeriod"/>
            </a:pPr>
            <a:r>
              <a:rPr lang="en-US" dirty="0">
                <a:solidFill>
                  <a:srgbClr val="4E4242"/>
                </a:solidFill>
                <a:latin typeface="museo-sans"/>
              </a:rPr>
              <a:t>D</a:t>
            </a:r>
            <a:r>
              <a:rPr lang="en-US" b="0" i="0" dirty="0">
                <a:solidFill>
                  <a:srgbClr val="4E4242"/>
                </a:solidFill>
                <a:effectLst/>
                <a:latin typeface="museo-sans"/>
              </a:rPr>
              <a:t>ependency</a:t>
            </a:r>
          </a:p>
          <a:p>
            <a:pPr marL="342900" indent="-342900">
              <a:buAutoNum type="arabicPeriod"/>
            </a:pPr>
            <a:r>
              <a:rPr lang="en-US" dirty="0">
                <a:solidFill>
                  <a:srgbClr val="4E4242"/>
                </a:solidFill>
                <a:latin typeface="museo-sans"/>
              </a:rPr>
              <a:t>I</a:t>
            </a:r>
            <a:r>
              <a:rPr lang="en-US" b="0" i="0" dirty="0">
                <a:solidFill>
                  <a:srgbClr val="4E4242"/>
                </a:solidFill>
                <a:effectLst/>
                <a:latin typeface="museo-sans"/>
              </a:rPr>
              <a:t>nheritance</a:t>
            </a:r>
            <a:endParaRPr lang="en-IN" dirty="0"/>
          </a:p>
        </p:txBody>
      </p:sp>
    </p:spTree>
    <p:extLst>
      <p:ext uri="{BB962C8B-B14F-4D97-AF65-F5344CB8AC3E}">
        <p14:creationId xmlns:p14="http://schemas.microsoft.com/office/powerpoint/2010/main" val="289374069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8EAD9DF9-EE99-4731-801C-238A9E9D588C}"/>
              </a:ext>
            </a:extLst>
          </p:cNvPr>
          <p:cNvSpPr>
            <a:spLocks noGrp="1"/>
          </p:cNvSpPr>
          <p:nvPr>
            <p:ph type="ftr" sz="quarter" idx="11"/>
          </p:nvPr>
        </p:nvSpPr>
        <p:spPr>
          <a:xfrm>
            <a:off x="4038600" y="6356350"/>
            <a:ext cx="5085080" cy="365125"/>
          </a:xfrm>
        </p:spPr>
        <p:txBody>
          <a:bodyPr/>
          <a:lstStyle/>
          <a:p>
            <a:r>
              <a:rPr lang="en-US" dirty="0"/>
              <a:t>SCS1205 OOAD - Unit 1 An Overview of System Development</a:t>
            </a:r>
            <a:endParaRPr lang="en-IN" dirty="0"/>
          </a:p>
        </p:txBody>
      </p:sp>
      <p:sp>
        <p:nvSpPr>
          <p:cNvPr id="3" name="Slide Number Placeholder 2">
            <a:extLst>
              <a:ext uri="{FF2B5EF4-FFF2-40B4-BE49-F238E27FC236}">
                <a16:creationId xmlns:a16="http://schemas.microsoft.com/office/drawing/2014/main" id="{DDCA55F7-23D9-4884-A8FE-C2FAB3E7F6F9}"/>
              </a:ext>
            </a:extLst>
          </p:cNvPr>
          <p:cNvSpPr>
            <a:spLocks noGrp="1"/>
          </p:cNvSpPr>
          <p:nvPr>
            <p:ph type="sldNum" sz="quarter" idx="12"/>
          </p:nvPr>
        </p:nvSpPr>
        <p:spPr/>
        <p:txBody>
          <a:bodyPr/>
          <a:lstStyle/>
          <a:p>
            <a:fld id="{C47D4F2A-FF3F-4D76-897B-B2071BBC9AF3}" type="slidenum">
              <a:rPr lang="en-IN" smtClean="0"/>
              <a:t>39</a:t>
            </a:fld>
            <a:endParaRPr lang="en-IN"/>
          </a:p>
        </p:txBody>
      </p:sp>
      <p:sp>
        <p:nvSpPr>
          <p:cNvPr id="5" name="TextBox 4">
            <a:extLst>
              <a:ext uri="{FF2B5EF4-FFF2-40B4-BE49-F238E27FC236}">
                <a16:creationId xmlns:a16="http://schemas.microsoft.com/office/drawing/2014/main" id="{EFFFE915-50EA-4D91-971B-A39E69CEF39D}"/>
              </a:ext>
            </a:extLst>
          </p:cNvPr>
          <p:cNvSpPr txBox="1"/>
          <p:nvPr/>
        </p:nvSpPr>
        <p:spPr>
          <a:xfrm>
            <a:off x="1406949" y="136525"/>
            <a:ext cx="10480250" cy="4124206"/>
          </a:xfrm>
          <a:prstGeom prst="rect">
            <a:avLst/>
          </a:prstGeom>
          <a:noFill/>
        </p:spPr>
        <p:txBody>
          <a:bodyPr wrap="square">
            <a:spAutoFit/>
          </a:bodyPr>
          <a:lstStyle/>
          <a:p>
            <a:pPr algn="l"/>
            <a:r>
              <a:rPr lang="en-US" sz="2800" b="1" i="0" dirty="0">
                <a:effectLst/>
                <a:latin typeface="Arial" panose="020B0604020202020204" pitchFamily="34" charset="0"/>
              </a:rPr>
              <a:t>Object Relationship and Association</a:t>
            </a:r>
          </a:p>
          <a:p>
            <a:pPr algn="l"/>
            <a:endParaRPr lang="en-US" b="0" i="0" dirty="0">
              <a:solidFill>
                <a:srgbClr val="000000"/>
              </a:solidFill>
              <a:effectLst/>
              <a:latin typeface="Arial" panose="020B0604020202020204" pitchFamily="34" charset="0"/>
            </a:endParaRPr>
          </a:p>
          <a:p>
            <a:pPr algn="l"/>
            <a:r>
              <a:rPr lang="en-US" b="0" i="0" dirty="0">
                <a:solidFill>
                  <a:srgbClr val="000000"/>
                </a:solidFill>
                <a:effectLst/>
                <a:latin typeface="Arial" panose="020B0604020202020204" pitchFamily="34" charset="0"/>
              </a:rPr>
              <a:t>Association depicts the relationship between objects of one or more classes. A link can be defined as an instance of an association.</a:t>
            </a:r>
          </a:p>
          <a:p>
            <a:pPr algn="l"/>
            <a:endParaRPr lang="en-US" dirty="0">
              <a:solidFill>
                <a:srgbClr val="000000"/>
              </a:solidFill>
              <a:latin typeface="Arial" panose="020B0604020202020204" pitchFamily="34" charset="0"/>
            </a:endParaRPr>
          </a:p>
          <a:p>
            <a:pPr algn="l"/>
            <a:endParaRPr lang="en-US" b="0" i="0" dirty="0">
              <a:solidFill>
                <a:srgbClr val="000000"/>
              </a:solidFill>
              <a:effectLst/>
              <a:latin typeface="Arial" panose="020B0604020202020204" pitchFamily="34" charset="0"/>
            </a:endParaRPr>
          </a:p>
          <a:p>
            <a:pPr algn="l"/>
            <a:endParaRPr lang="en-US" dirty="0">
              <a:solidFill>
                <a:srgbClr val="000000"/>
              </a:solidFill>
              <a:latin typeface="Arial" panose="020B0604020202020204" pitchFamily="34" charset="0"/>
            </a:endParaRPr>
          </a:p>
          <a:p>
            <a:pPr algn="l"/>
            <a:endParaRPr lang="en-US" b="0" i="0" dirty="0">
              <a:solidFill>
                <a:srgbClr val="000000"/>
              </a:solidFill>
              <a:effectLst/>
              <a:latin typeface="Arial" panose="020B0604020202020204" pitchFamily="34" charset="0"/>
            </a:endParaRPr>
          </a:p>
          <a:p>
            <a:pPr algn="l"/>
            <a:r>
              <a:rPr lang="en-US" b="1" i="0" dirty="0">
                <a:effectLst/>
                <a:latin typeface="Arial" panose="020B0604020202020204" pitchFamily="34" charset="0"/>
              </a:rPr>
              <a:t>Degree of an Association</a:t>
            </a:r>
          </a:p>
          <a:p>
            <a:pPr algn="just"/>
            <a:r>
              <a:rPr lang="en-US" b="0" i="0" dirty="0">
                <a:solidFill>
                  <a:srgbClr val="000000"/>
                </a:solidFill>
                <a:effectLst/>
                <a:latin typeface="Arial" panose="020B0604020202020204" pitchFamily="34" charset="0"/>
              </a:rPr>
              <a:t>It denotes the number of classes involved in a connection. </a:t>
            </a:r>
          </a:p>
          <a:p>
            <a:pPr marL="285750" indent="-285750" algn="just">
              <a:buFont typeface="Arial" panose="020B0604020202020204" pitchFamily="34" charset="0"/>
              <a:buChar char="•"/>
            </a:pPr>
            <a:r>
              <a:rPr lang="en-US" b="0" i="0" dirty="0">
                <a:solidFill>
                  <a:srgbClr val="000000"/>
                </a:solidFill>
                <a:effectLst/>
                <a:latin typeface="Arial" panose="020B0604020202020204" pitchFamily="34" charset="0"/>
              </a:rPr>
              <a:t>A </a:t>
            </a:r>
            <a:r>
              <a:rPr lang="en-US" b="1" i="0" dirty="0">
                <a:solidFill>
                  <a:srgbClr val="000000"/>
                </a:solidFill>
                <a:effectLst/>
                <a:latin typeface="Arial" panose="020B0604020202020204" pitchFamily="34" charset="0"/>
              </a:rPr>
              <a:t>unary relationship</a:t>
            </a:r>
            <a:r>
              <a:rPr lang="en-US" b="0" i="0" dirty="0">
                <a:solidFill>
                  <a:srgbClr val="000000"/>
                </a:solidFill>
                <a:effectLst/>
                <a:latin typeface="Arial" panose="020B0604020202020204" pitchFamily="34" charset="0"/>
              </a:rPr>
              <a:t> connects objects of the same class.</a:t>
            </a:r>
          </a:p>
          <a:p>
            <a:pPr marL="285750" indent="-285750" algn="just">
              <a:buFont typeface="Arial" panose="020B0604020202020204" pitchFamily="34" charset="0"/>
              <a:buChar char="•"/>
            </a:pPr>
            <a:r>
              <a:rPr lang="en-US" b="0" i="0" dirty="0">
                <a:solidFill>
                  <a:srgbClr val="000000"/>
                </a:solidFill>
                <a:effectLst/>
                <a:latin typeface="Arial" panose="020B0604020202020204" pitchFamily="34" charset="0"/>
              </a:rPr>
              <a:t>A </a:t>
            </a:r>
            <a:r>
              <a:rPr lang="en-US" b="1" i="0" dirty="0">
                <a:solidFill>
                  <a:srgbClr val="000000"/>
                </a:solidFill>
                <a:effectLst/>
                <a:latin typeface="Arial" panose="020B0604020202020204" pitchFamily="34" charset="0"/>
              </a:rPr>
              <a:t>binary relationship</a:t>
            </a:r>
            <a:r>
              <a:rPr lang="en-US" b="0" i="0" dirty="0">
                <a:solidFill>
                  <a:srgbClr val="000000"/>
                </a:solidFill>
                <a:effectLst/>
                <a:latin typeface="Arial" panose="020B0604020202020204" pitchFamily="34" charset="0"/>
              </a:rPr>
              <a:t> connects objects of two classes.</a:t>
            </a:r>
          </a:p>
          <a:p>
            <a:pPr marL="285750" indent="-285750" algn="just">
              <a:buFont typeface="Arial" panose="020B0604020202020204" pitchFamily="34" charset="0"/>
              <a:buChar char="•"/>
            </a:pPr>
            <a:r>
              <a:rPr lang="en-US" b="0" i="0" dirty="0">
                <a:solidFill>
                  <a:srgbClr val="000000"/>
                </a:solidFill>
                <a:effectLst/>
                <a:latin typeface="Arial" panose="020B0604020202020204" pitchFamily="34" charset="0"/>
              </a:rPr>
              <a:t>A </a:t>
            </a:r>
            <a:r>
              <a:rPr lang="en-US" b="1" i="0" dirty="0">
                <a:solidFill>
                  <a:srgbClr val="000000"/>
                </a:solidFill>
                <a:effectLst/>
                <a:latin typeface="Arial" panose="020B0604020202020204" pitchFamily="34" charset="0"/>
              </a:rPr>
              <a:t>ternary relationship</a:t>
            </a:r>
            <a:r>
              <a:rPr lang="en-US" b="0" i="0" dirty="0">
                <a:solidFill>
                  <a:srgbClr val="000000"/>
                </a:solidFill>
                <a:effectLst/>
                <a:latin typeface="Arial" panose="020B0604020202020204" pitchFamily="34" charset="0"/>
              </a:rPr>
              <a:t> connects objects of three or more classes.</a:t>
            </a:r>
          </a:p>
          <a:p>
            <a:pPr algn="just"/>
            <a:endParaRPr lang="en-US" b="0" i="0" dirty="0">
              <a:solidFill>
                <a:srgbClr val="000000"/>
              </a:solidFill>
              <a:effectLst/>
              <a:latin typeface="Arial" panose="020B0604020202020204" pitchFamily="34" charset="0"/>
            </a:endParaRPr>
          </a:p>
        </p:txBody>
      </p:sp>
      <p:pic>
        <p:nvPicPr>
          <p:cNvPr id="6" name="Picture 5">
            <a:extLst>
              <a:ext uri="{FF2B5EF4-FFF2-40B4-BE49-F238E27FC236}">
                <a16:creationId xmlns:a16="http://schemas.microsoft.com/office/drawing/2014/main" id="{37E9A20F-4234-4CAE-87E3-84C339F8F029}"/>
              </a:ext>
            </a:extLst>
          </p:cNvPr>
          <p:cNvPicPr>
            <a:picLocks noChangeAspect="1"/>
          </p:cNvPicPr>
          <p:nvPr/>
        </p:nvPicPr>
        <p:blipFill>
          <a:blip r:embed="rId2"/>
          <a:stretch>
            <a:fillRect/>
          </a:stretch>
        </p:blipFill>
        <p:spPr>
          <a:xfrm>
            <a:off x="3746711" y="1374775"/>
            <a:ext cx="5800725" cy="1247775"/>
          </a:xfrm>
          <a:prstGeom prst="rect">
            <a:avLst/>
          </a:prstGeom>
        </p:spPr>
      </p:pic>
      <p:pic>
        <p:nvPicPr>
          <p:cNvPr id="8" name="Picture 7">
            <a:extLst>
              <a:ext uri="{FF2B5EF4-FFF2-40B4-BE49-F238E27FC236}">
                <a16:creationId xmlns:a16="http://schemas.microsoft.com/office/drawing/2014/main" id="{2280ED2E-483D-4438-B978-B44EA83C35C1}"/>
              </a:ext>
            </a:extLst>
          </p:cNvPr>
          <p:cNvPicPr>
            <a:picLocks noChangeAspect="1"/>
          </p:cNvPicPr>
          <p:nvPr/>
        </p:nvPicPr>
        <p:blipFill>
          <a:blip r:embed="rId3"/>
          <a:stretch>
            <a:fillRect/>
          </a:stretch>
        </p:blipFill>
        <p:spPr>
          <a:xfrm>
            <a:off x="3820850" y="4030482"/>
            <a:ext cx="5210175" cy="2266950"/>
          </a:xfrm>
          <a:prstGeom prst="rect">
            <a:avLst/>
          </a:prstGeom>
        </p:spPr>
      </p:pic>
    </p:spTree>
    <p:extLst>
      <p:ext uri="{BB962C8B-B14F-4D97-AF65-F5344CB8AC3E}">
        <p14:creationId xmlns:p14="http://schemas.microsoft.com/office/powerpoint/2010/main" val="22184798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A610E35-A9DA-4892-8DD8-136C4409E562}"/>
              </a:ext>
            </a:extLst>
          </p:cNvPr>
          <p:cNvSpPr>
            <a:spLocks noGrp="1"/>
          </p:cNvSpPr>
          <p:nvPr>
            <p:ph type="ftr" sz="quarter" idx="11"/>
          </p:nvPr>
        </p:nvSpPr>
        <p:spPr>
          <a:xfrm>
            <a:off x="4038599" y="6356350"/>
            <a:ext cx="4718901" cy="365125"/>
          </a:xfrm>
        </p:spPr>
        <p:txBody>
          <a:bodyPr/>
          <a:lstStyle/>
          <a:p>
            <a:r>
              <a:rPr lang="en-US" dirty="0"/>
              <a:t>SCS1205 OOAD - Unit 1 An Overview of System Development</a:t>
            </a:r>
            <a:endParaRPr lang="en-IN" dirty="0"/>
          </a:p>
        </p:txBody>
      </p:sp>
      <p:sp>
        <p:nvSpPr>
          <p:cNvPr id="3" name="Slide Number Placeholder 2">
            <a:extLst>
              <a:ext uri="{FF2B5EF4-FFF2-40B4-BE49-F238E27FC236}">
                <a16:creationId xmlns:a16="http://schemas.microsoft.com/office/drawing/2014/main" id="{FE1491CB-2C87-4ED6-855A-7DDF3EECD5B0}"/>
              </a:ext>
            </a:extLst>
          </p:cNvPr>
          <p:cNvSpPr>
            <a:spLocks noGrp="1"/>
          </p:cNvSpPr>
          <p:nvPr>
            <p:ph type="sldNum" sz="quarter" idx="12"/>
          </p:nvPr>
        </p:nvSpPr>
        <p:spPr/>
        <p:txBody>
          <a:bodyPr/>
          <a:lstStyle/>
          <a:p>
            <a:fld id="{C47D4F2A-FF3F-4D76-897B-B2071BBC9AF3}" type="slidenum">
              <a:rPr lang="en-IN" smtClean="0"/>
              <a:t>4</a:t>
            </a:fld>
            <a:endParaRPr lang="en-IN"/>
          </a:p>
        </p:txBody>
      </p:sp>
      <p:pic>
        <p:nvPicPr>
          <p:cNvPr id="5" name="Picture 4">
            <a:extLst>
              <a:ext uri="{FF2B5EF4-FFF2-40B4-BE49-F238E27FC236}">
                <a16:creationId xmlns:a16="http://schemas.microsoft.com/office/drawing/2014/main" id="{30528110-D012-41E1-B4C0-483037151BBC}"/>
              </a:ext>
            </a:extLst>
          </p:cNvPr>
          <p:cNvPicPr>
            <a:picLocks noChangeAspect="1"/>
          </p:cNvPicPr>
          <p:nvPr/>
        </p:nvPicPr>
        <p:blipFill>
          <a:blip r:embed="rId2"/>
          <a:stretch>
            <a:fillRect/>
          </a:stretch>
        </p:blipFill>
        <p:spPr>
          <a:xfrm>
            <a:off x="871195" y="1260657"/>
            <a:ext cx="10482605" cy="3518732"/>
          </a:xfrm>
          <a:prstGeom prst="rect">
            <a:avLst/>
          </a:prstGeom>
        </p:spPr>
      </p:pic>
    </p:spTree>
    <p:extLst>
      <p:ext uri="{BB962C8B-B14F-4D97-AF65-F5344CB8AC3E}">
        <p14:creationId xmlns:p14="http://schemas.microsoft.com/office/powerpoint/2010/main" val="320483606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6A4DB5E-BA8E-47A8-9840-6869D0948DC6}"/>
              </a:ext>
            </a:extLst>
          </p:cNvPr>
          <p:cNvSpPr>
            <a:spLocks noGrp="1"/>
          </p:cNvSpPr>
          <p:nvPr>
            <p:ph type="ftr" sz="quarter" idx="11"/>
          </p:nvPr>
        </p:nvSpPr>
        <p:spPr/>
        <p:txBody>
          <a:bodyPr/>
          <a:lstStyle/>
          <a:p>
            <a:r>
              <a:rPr lang="en-US" dirty="0"/>
              <a:t>SCS1205 OOAD - Unit 1 An Overview of System Development</a:t>
            </a:r>
            <a:endParaRPr lang="en-IN" dirty="0"/>
          </a:p>
        </p:txBody>
      </p:sp>
      <p:sp>
        <p:nvSpPr>
          <p:cNvPr id="3" name="Slide Number Placeholder 2">
            <a:extLst>
              <a:ext uri="{FF2B5EF4-FFF2-40B4-BE49-F238E27FC236}">
                <a16:creationId xmlns:a16="http://schemas.microsoft.com/office/drawing/2014/main" id="{F08EB3E9-41FD-4A0A-B83D-133AE56D11F0}"/>
              </a:ext>
            </a:extLst>
          </p:cNvPr>
          <p:cNvSpPr>
            <a:spLocks noGrp="1"/>
          </p:cNvSpPr>
          <p:nvPr>
            <p:ph type="sldNum" sz="quarter" idx="12"/>
          </p:nvPr>
        </p:nvSpPr>
        <p:spPr/>
        <p:txBody>
          <a:bodyPr/>
          <a:lstStyle/>
          <a:p>
            <a:fld id="{C47D4F2A-FF3F-4D76-897B-B2071BBC9AF3}" type="slidenum">
              <a:rPr lang="en-IN" smtClean="0"/>
              <a:t>40</a:t>
            </a:fld>
            <a:endParaRPr lang="en-IN"/>
          </a:p>
        </p:txBody>
      </p:sp>
      <p:sp>
        <p:nvSpPr>
          <p:cNvPr id="5" name="TextBox 4">
            <a:extLst>
              <a:ext uri="{FF2B5EF4-FFF2-40B4-BE49-F238E27FC236}">
                <a16:creationId xmlns:a16="http://schemas.microsoft.com/office/drawing/2014/main" id="{95D40C9C-2597-41BD-892F-A329C455ABF6}"/>
              </a:ext>
            </a:extLst>
          </p:cNvPr>
          <p:cNvSpPr txBox="1"/>
          <p:nvPr/>
        </p:nvSpPr>
        <p:spPr>
          <a:xfrm>
            <a:off x="1659118" y="1321714"/>
            <a:ext cx="9191134" cy="4616648"/>
          </a:xfrm>
          <a:prstGeom prst="rect">
            <a:avLst/>
          </a:prstGeom>
          <a:noFill/>
        </p:spPr>
        <p:txBody>
          <a:bodyPr wrap="square">
            <a:spAutoFit/>
          </a:bodyPr>
          <a:lstStyle/>
          <a:p>
            <a:pPr algn="l"/>
            <a:r>
              <a:rPr lang="en-US" sz="2400" b="1" i="0" dirty="0">
                <a:effectLst/>
                <a:latin typeface="Arial" panose="020B0604020202020204" pitchFamily="34" charset="0"/>
              </a:rPr>
              <a:t>Cardinality Ratios of Associations</a:t>
            </a:r>
          </a:p>
          <a:p>
            <a:pPr algn="l"/>
            <a:endParaRPr lang="en-US" b="0" i="0" dirty="0">
              <a:effectLst/>
              <a:latin typeface="Arial" panose="020B0604020202020204" pitchFamily="34" charset="0"/>
            </a:endParaRPr>
          </a:p>
          <a:p>
            <a:pPr algn="just"/>
            <a:r>
              <a:rPr lang="en-US" b="0" i="0" dirty="0">
                <a:solidFill>
                  <a:srgbClr val="000000"/>
                </a:solidFill>
                <a:effectLst/>
                <a:latin typeface="Arial" panose="020B0604020202020204" pitchFamily="34" charset="0"/>
              </a:rPr>
              <a:t>Cardinality of a binary association denotes the number of instances participating in an association. There are three types of cardinality ratios, </a:t>
            </a:r>
          </a:p>
          <a:p>
            <a:pPr algn="just"/>
            <a:endParaRPr lang="en-US" b="0" i="0" dirty="0">
              <a:solidFill>
                <a:srgbClr val="000000"/>
              </a:solidFill>
              <a:effectLst/>
              <a:latin typeface="Arial" panose="020B0604020202020204" pitchFamily="34" charset="0"/>
            </a:endParaRPr>
          </a:p>
          <a:p>
            <a:pPr marL="342900" indent="-342900" algn="just">
              <a:buFont typeface="Arial" panose="020B0604020202020204" pitchFamily="34" charset="0"/>
              <a:buChar char="•"/>
            </a:pPr>
            <a:r>
              <a:rPr lang="en-US" b="1" i="0" dirty="0">
                <a:solidFill>
                  <a:srgbClr val="000000"/>
                </a:solidFill>
                <a:effectLst/>
                <a:latin typeface="Arial" panose="020B0604020202020204" pitchFamily="34" charset="0"/>
              </a:rPr>
              <a:t>One–to–One</a:t>
            </a:r>
            <a:r>
              <a:rPr lang="en-US" b="0" i="0" dirty="0">
                <a:solidFill>
                  <a:srgbClr val="000000"/>
                </a:solidFill>
                <a:effectLst/>
                <a:latin typeface="Arial" panose="020B0604020202020204" pitchFamily="34" charset="0"/>
              </a:rPr>
              <a:t> − A single object of class A is associated with a single object of class B.</a:t>
            </a:r>
          </a:p>
          <a:p>
            <a:pPr algn="just"/>
            <a:r>
              <a:rPr lang="en-US" dirty="0">
                <a:solidFill>
                  <a:srgbClr val="000000"/>
                </a:solidFill>
                <a:latin typeface="Arial" panose="020B0604020202020204" pitchFamily="34" charset="0"/>
              </a:rPr>
              <a:t>	Ex:  </a:t>
            </a:r>
            <a:r>
              <a:rPr lang="en-IN" dirty="0">
                <a:solidFill>
                  <a:srgbClr val="202124"/>
                </a:solidFill>
                <a:latin typeface="arial" panose="020B0604020202020204" pitchFamily="34" charset="0"/>
              </a:rPr>
              <a:t>P</a:t>
            </a:r>
            <a:r>
              <a:rPr lang="en-IN" b="0" i="0" dirty="0">
                <a:solidFill>
                  <a:srgbClr val="202124"/>
                </a:solidFill>
                <a:effectLst/>
                <a:latin typeface="arial" panose="020B0604020202020204" pitchFamily="34" charset="0"/>
              </a:rPr>
              <a:t>erson and Passport </a:t>
            </a:r>
          </a:p>
          <a:p>
            <a:pPr marL="285750" indent="-285750" algn="just">
              <a:buFont typeface="Arial" panose="020B0604020202020204" pitchFamily="34" charset="0"/>
              <a:buChar char="•"/>
            </a:pPr>
            <a:endParaRPr lang="en-US" dirty="0">
              <a:solidFill>
                <a:srgbClr val="000000"/>
              </a:solidFill>
              <a:latin typeface="Arial" panose="020B0604020202020204" pitchFamily="34" charset="0"/>
            </a:endParaRPr>
          </a:p>
          <a:p>
            <a:pPr marL="342900" indent="-342900" algn="just">
              <a:buFont typeface="Arial" panose="020B0604020202020204" pitchFamily="34" charset="0"/>
              <a:buChar char="•"/>
            </a:pPr>
            <a:r>
              <a:rPr lang="en-US" b="1" i="0" dirty="0">
                <a:solidFill>
                  <a:srgbClr val="000000"/>
                </a:solidFill>
                <a:effectLst/>
                <a:latin typeface="Arial" panose="020B0604020202020204" pitchFamily="34" charset="0"/>
              </a:rPr>
              <a:t>One–to–Many</a:t>
            </a:r>
            <a:r>
              <a:rPr lang="en-US" b="0" i="0" dirty="0">
                <a:solidFill>
                  <a:srgbClr val="000000"/>
                </a:solidFill>
                <a:effectLst/>
                <a:latin typeface="Arial" panose="020B0604020202020204" pitchFamily="34" charset="0"/>
              </a:rPr>
              <a:t> − A single object of class A is associated with many objects of class B.	</a:t>
            </a:r>
            <a:r>
              <a:rPr lang="en-US" dirty="0">
                <a:solidFill>
                  <a:srgbClr val="000000"/>
                </a:solidFill>
                <a:latin typeface="Arial" panose="020B0604020202020204" pitchFamily="34" charset="0"/>
              </a:rPr>
              <a:t>Ex: </a:t>
            </a:r>
            <a:r>
              <a:rPr lang="en-IN" b="0" i="0" dirty="0">
                <a:solidFill>
                  <a:srgbClr val="202124"/>
                </a:solidFill>
                <a:effectLst/>
                <a:latin typeface="arial" panose="020B0604020202020204" pitchFamily="34" charset="0"/>
              </a:rPr>
              <a:t>Owners and Pets</a:t>
            </a:r>
          </a:p>
          <a:p>
            <a:pPr lvl="2" algn="just"/>
            <a:r>
              <a:rPr lang="en-IN" b="0" i="0" dirty="0">
                <a:solidFill>
                  <a:srgbClr val="202124"/>
                </a:solidFill>
                <a:effectLst/>
                <a:latin typeface="arial" panose="020B0604020202020204" pitchFamily="34" charset="0"/>
              </a:rPr>
              <a:t>      Customer and Order</a:t>
            </a:r>
          </a:p>
          <a:p>
            <a:pPr marL="285750" indent="-285750" algn="just">
              <a:buFont typeface="Arial" panose="020B0604020202020204" pitchFamily="34" charset="0"/>
              <a:buChar char="•"/>
            </a:pPr>
            <a:endParaRPr lang="en-US" dirty="0">
              <a:solidFill>
                <a:srgbClr val="000000"/>
              </a:solidFill>
              <a:latin typeface="Arial" panose="020B0604020202020204" pitchFamily="34" charset="0"/>
            </a:endParaRPr>
          </a:p>
          <a:p>
            <a:pPr marL="342900" indent="-342900" algn="just">
              <a:buFont typeface="Arial" panose="020B0604020202020204" pitchFamily="34" charset="0"/>
              <a:buChar char="•"/>
            </a:pPr>
            <a:r>
              <a:rPr lang="en-US" b="1" i="0" dirty="0">
                <a:solidFill>
                  <a:srgbClr val="000000"/>
                </a:solidFill>
                <a:effectLst/>
                <a:latin typeface="Arial" panose="020B0604020202020204" pitchFamily="34" charset="0"/>
              </a:rPr>
              <a:t>Many–to–Many</a:t>
            </a:r>
            <a:r>
              <a:rPr lang="en-US" b="0" i="0" dirty="0">
                <a:solidFill>
                  <a:srgbClr val="000000"/>
                </a:solidFill>
                <a:effectLst/>
                <a:latin typeface="Arial" panose="020B0604020202020204" pitchFamily="34" charset="0"/>
              </a:rPr>
              <a:t> − An object of class A may be associated with many objects of class B and conversely an object of class B may be associated with many objects of class A.</a:t>
            </a:r>
          </a:p>
          <a:p>
            <a:pPr algn="just"/>
            <a:r>
              <a:rPr lang="en-US" dirty="0">
                <a:solidFill>
                  <a:srgbClr val="000000"/>
                </a:solidFill>
                <a:latin typeface="Arial" panose="020B0604020202020204" pitchFamily="34" charset="0"/>
              </a:rPr>
              <a:t>	Ex: Doctor and Patient</a:t>
            </a:r>
            <a:endParaRPr lang="en-US" b="0" i="0" dirty="0">
              <a:solidFill>
                <a:srgbClr val="000000"/>
              </a:solidFill>
              <a:effectLst/>
              <a:latin typeface="Arial" panose="020B0604020202020204" pitchFamily="34" charset="0"/>
            </a:endParaRPr>
          </a:p>
        </p:txBody>
      </p:sp>
    </p:spTree>
    <p:extLst>
      <p:ext uri="{BB962C8B-B14F-4D97-AF65-F5344CB8AC3E}">
        <p14:creationId xmlns:p14="http://schemas.microsoft.com/office/powerpoint/2010/main" val="395160125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7DF4A41-7687-4948-B571-0471416BC037}"/>
              </a:ext>
            </a:extLst>
          </p:cNvPr>
          <p:cNvSpPr>
            <a:spLocks noGrp="1"/>
          </p:cNvSpPr>
          <p:nvPr>
            <p:ph type="ftr" sz="quarter" idx="11"/>
          </p:nvPr>
        </p:nvSpPr>
        <p:spPr/>
        <p:txBody>
          <a:bodyPr/>
          <a:lstStyle/>
          <a:p>
            <a:r>
              <a:rPr lang="en-US" dirty="0"/>
              <a:t>SCS1205 OOAD - Unit 1 An Overview of System Development</a:t>
            </a:r>
            <a:endParaRPr lang="en-IN" dirty="0"/>
          </a:p>
        </p:txBody>
      </p:sp>
      <p:sp>
        <p:nvSpPr>
          <p:cNvPr id="3" name="Slide Number Placeholder 2">
            <a:extLst>
              <a:ext uri="{FF2B5EF4-FFF2-40B4-BE49-F238E27FC236}">
                <a16:creationId xmlns:a16="http://schemas.microsoft.com/office/drawing/2014/main" id="{00D1AEEE-A7C5-4C0A-AC9C-B5F0732F9AE1}"/>
              </a:ext>
            </a:extLst>
          </p:cNvPr>
          <p:cNvSpPr>
            <a:spLocks noGrp="1"/>
          </p:cNvSpPr>
          <p:nvPr>
            <p:ph type="sldNum" sz="quarter" idx="12"/>
          </p:nvPr>
        </p:nvSpPr>
        <p:spPr/>
        <p:txBody>
          <a:bodyPr/>
          <a:lstStyle/>
          <a:p>
            <a:fld id="{C47D4F2A-FF3F-4D76-897B-B2071BBC9AF3}" type="slidenum">
              <a:rPr lang="en-IN" smtClean="0"/>
              <a:t>41</a:t>
            </a:fld>
            <a:endParaRPr lang="en-IN"/>
          </a:p>
        </p:txBody>
      </p:sp>
      <p:sp>
        <p:nvSpPr>
          <p:cNvPr id="5" name="TextBox 4">
            <a:extLst>
              <a:ext uri="{FF2B5EF4-FFF2-40B4-BE49-F238E27FC236}">
                <a16:creationId xmlns:a16="http://schemas.microsoft.com/office/drawing/2014/main" id="{C7746394-B771-446D-A730-3C2CC221A782}"/>
              </a:ext>
            </a:extLst>
          </p:cNvPr>
          <p:cNvSpPr txBox="1"/>
          <p:nvPr/>
        </p:nvSpPr>
        <p:spPr>
          <a:xfrm>
            <a:off x="1320536" y="325903"/>
            <a:ext cx="9965703" cy="3016210"/>
          </a:xfrm>
          <a:prstGeom prst="rect">
            <a:avLst/>
          </a:prstGeom>
          <a:noFill/>
        </p:spPr>
        <p:txBody>
          <a:bodyPr wrap="square">
            <a:spAutoFit/>
          </a:bodyPr>
          <a:lstStyle/>
          <a:p>
            <a:pPr algn="just"/>
            <a:r>
              <a:rPr lang="en-US" sz="2800" b="1" dirty="0">
                <a:latin typeface="Arial" panose="020B0604020202020204" pitchFamily="34" charset="0"/>
              </a:rPr>
              <a:t>Aggregation or Composition</a:t>
            </a:r>
          </a:p>
          <a:p>
            <a:pPr algn="just"/>
            <a:endParaRPr lang="en-US" b="0" i="0" dirty="0">
              <a:effectLst/>
              <a:latin typeface="Arial" panose="020B0604020202020204" pitchFamily="34" charset="0"/>
            </a:endParaRPr>
          </a:p>
          <a:p>
            <a:pPr algn="just"/>
            <a:r>
              <a:rPr lang="en-US" b="0" i="0" dirty="0">
                <a:solidFill>
                  <a:srgbClr val="000000"/>
                </a:solidFill>
                <a:effectLst/>
                <a:latin typeface="Arial" panose="020B0604020202020204" pitchFamily="34" charset="0"/>
              </a:rPr>
              <a:t>Aggregation refers to a class can be made up of any combination of objects of other classes. It allows objects to be placed directly within the body of other classes. Aggregation is referred as a “part–of” or “has–a” relationship, with the ability to navigate from the whole to its parts. An aggregate object is an object that is composed of one or more other objects. </a:t>
            </a:r>
          </a:p>
          <a:p>
            <a:pPr algn="just"/>
            <a:endParaRPr lang="en-US" b="0" i="0" dirty="0">
              <a:solidFill>
                <a:srgbClr val="000000"/>
              </a:solidFill>
              <a:effectLst/>
              <a:latin typeface="Arial" panose="020B0604020202020204" pitchFamily="34" charset="0"/>
            </a:endParaRPr>
          </a:p>
          <a:p>
            <a:pPr algn="just"/>
            <a:r>
              <a:rPr lang="en-US" b="1" i="0" dirty="0">
                <a:solidFill>
                  <a:srgbClr val="000000"/>
                </a:solidFill>
                <a:effectLst/>
                <a:latin typeface="Arial" panose="020B0604020202020204" pitchFamily="34" charset="0"/>
              </a:rPr>
              <a:t>Example</a:t>
            </a:r>
            <a:endParaRPr lang="en-US" b="0" i="0" dirty="0">
              <a:solidFill>
                <a:srgbClr val="000000"/>
              </a:solidFill>
              <a:effectLst/>
              <a:latin typeface="Arial" panose="020B0604020202020204" pitchFamily="34" charset="0"/>
            </a:endParaRPr>
          </a:p>
          <a:p>
            <a:pPr algn="just"/>
            <a:r>
              <a:rPr lang="en-US" b="0" i="0" dirty="0">
                <a:solidFill>
                  <a:srgbClr val="000000"/>
                </a:solidFill>
                <a:effectLst/>
                <a:latin typeface="Arial" panose="020B0604020202020204" pitchFamily="34" charset="0"/>
              </a:rPr>
              <a:t>In the relationship, “a car has–a motor”, car is the whole object or the aggregate, and the motor is a “part–of” the car. </a:t>
            </a:r>
          </a:p>
        </p:txBody>
      </p:sp>
      <p:pic>
        <p:nvPicPr>
          <p:cNvPr id="6" name="image62.png">
            <a:extLst>
              <a:ext uri="{FF2B5EF4-FFF2-40B4-BE49-F238E27FC236}">
                <a16:creationId xmlns:a16="http://schemas.microsoft.com/office/drawing/2014/main" id="{5E9B3FCD-7A0D-4E45-B19D-376522BE0B55}"/>
              </a:ext>
            </a:extLst>
          </p:cNvPr>
          <p:cNvPicPr/>
          <p:nvPr/>
        </p:nvPicPr>
        <p:blipFill>
          <a:blip r:embed="rId2" cstate="print"/>
          <a:stretch>
            <a:fillRect/>
          </a:stretch>
        </p:blipFill>
        <p:spPr>
          <a:xfrm>
            <a:off x="4279358" y="3543697"/>
            <a:ext cx="3139537" cy="2479351"/>
          </a:xfrm>
          <a:prstGeom prst="rect">
            <a:avLst/>
          </a:prstGeom>
        </p:spPr>
      </p:pic>
    </p:spTree>
    <p:extLst>
      <p:ext uri="{BB962C8B-B14F-4D97-AF65-F5344CB8AC3E}">
        <p14:creationId xmlns:p14="http://schemas.microsoft.com/office/powerpoint/2010/main" val="425327535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26AEA296-6C5B-42F3-AD29-65C06AF5F735}"/>
              </a:ext>
            </a:extLst>
          </p:cNvPr>
          <p:cNvSpPr>
            <a:spLocks noGrp="1"/>
          </p:cNvSpPr>
          <p:nvPr>
            <p:ph type="ftr" sz="quarter" idx="11"/>
          </p:nvPr>
        </p:nvSpPr>
        <p:spPr/>
        <p:txBody>
          <a:bodyPr/>
          <a:lstStyle/>
          <a:p>
            <a:r>
              <a:rPr lang="en-US" dirty="0"/>
              <a:t>SCS1205 OOAD - Unit 1 An Overview of System Development</a:t>
            </a:r>
            <a:endParaRPr lang="en-IN" dirty="0"/>
          </a:p>
        </p:txBody>
      </p:sp>
      <p:sp>
        <p:nvSpPr>
          <p:cNvPr id="3" name="Slide Number Placeholder 2">
            <a:extLst>
              <a:ext uri="{FF2B5EF4-FFF2-40B4-BE49-F238E27FC236}">
                <a16:creationId xmlns:a16="http://schemas.microsoft.com/office/drawing/2014/main" id="{56DA7561-4A57-4F34-97C6-AE541F0C6816}"/>
              </a:ext>
            </a:extLst>
          </p:cNvPr>
          <p:cNvSpPr>
            <a:spLocks noGrp="1"/>
          </p:cNvSpPr>
          <p:nvPr>
            <p:ph type="sldNum" sz="quarter" idx="12"/>
          </p:nvPr>
        </p:nvSpPr>
        <p:spPr/>
        <p:txBody>
          <a:bodyPr/>
          <a:lstStyle/>
          <a:p>
            <a:fld id="{C47D4F2A-FF3F-4D76-897B-B2071BBC9AF3}" type="slidenum">
              <a:rPr lang="en-IN" smtClean="0"/>
              <a:t>42</a:t>
            </a:fld>
            <a:endParaRPr lang="en-IN"/>
          </a:p>
        </p:txBody>
      </p:sp>
      <p:sp>
        <p:nvSpPr>
          <p:cNvPr id="4" name="Rectangle 1">
            <a:extLst>
              <a:ext uri="{FF2B5EF4-FFF2-40B4-BE49-F238E27FC236}">
                <a16:creationId xmlns:a16="http://schemas.microsoft.com/office/drawing/2014/main" id="{4DA3E959-6511-468F-AE40-2CD59AE15437}"/>
              </a:ext>
            </a:extLst>
          </p:cNvPr>
          <p:cNvSpPr>
            <a:spLocks noChangeArrowheads="1"/>
          </p:cNvSpPr>
          <p:nvPr/>
        </p:nvSpPr>
        <p:spPr bwMode="auto">
          <a:xfrm>
            <a:off x="1602556" y="136525"/>
            <a:ext cx="10476322" cy="7140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2800" b="1" dirty="0"/>
              <a:t>O</a:t>
            </a:r>
            <a:r>
              <a:rPr lang="en-US" altLang="en-US" sz="2800" b="1" dirty="0" bmk=""/>
              <a:t>bject Containment</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800" b="1" dirty="0"/>
          </a:p>
          <a:p>
            <a:pPr marL="0" marR="0" lvl="0" indent="0" algn="l" defTabSz="914400" rtl="0" eaLnBrk="0" fontAlgn="base" latinLnBrk="0" hangingPunct="0">
              <a:lnSpc>
                <a:spcPct val="100000"/>
              </a:lnSpc>
              <a:spcBef>
                <a:spcPct val="0"/>
              </a:spcBef>
              <a:spcAft>
                <a:spcPct val="0"/>
              </a:spcAft>
              <a:buClrTx/>
              <a:buSzTx/>
              <a:tabLst/>
            </a:pPr>
            <a:r>
              <a:rPr lang="en-US" altLang="en-US" dirty="0">
                <a:solidFill>
                  <a:srgbClr val="000000"/>
                </a:solidFill>
              </a:rPr>
              <a:t>Objects that contain other objects are called </a:t>
            </a:r>
            <a:r>
              <a:rPr kumimoji="0" lang="en-US" altLang="en-US" sz="1800" b="0" i="1"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complex</a:t>
            </a:r>
            <a:r>
              <a:rPr kumimoji="0" lang="en-US" altLang="en-US" sz="18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 or </a:t>
            </a:r>
            <a:r>
              <a:rPr kumimoji="0" lang="en-US" altLang="en-US" sz="1800" b="0" i="1"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composite</a:t>
            </a:r>
            <a:r>
              <a:rPr kumimoji="0" lang="en-US" altLang="en-US" sz="18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 objects. There can be multiple levels of containment, forming a </a:t>
            </a:r>
            <a:r>
              <a:rPr kumimoji="0" lang="en-US" altLang="en-US" sz="1800" b="0" i="1"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containment hierarchy</a:t>
            </a:r>
            <a:r>
              <a:rPr kumimoji="0" lang="en-US" altLang="en-US" sz="18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 among objects.</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Example: A bicycle design database:</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    </a:t>
            </a:r>
            <a:r>
              <a:rPr kumimoji="0" lang="en-US" altLang="en-US" sz="57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5700" dirty="0">
              <a:solidFill>
                <a:srgbClr val="000000"/>
              </a:solidFill>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br>
            <a:endParaRPr kumimoji="0" lang="en-US" altLang="en-US" sz="18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Containment hierarchy for bicycle-design</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endParaRPr>
          </a:p>
          <a:p>
            <a:pPr algn="just"/>
            <a:r>
              <a:rPr lang="en-US" b="0" i="0" dirty="0">
                <a:solidFill>
                  <a:srgbClr val="000000"/>
                </a:solidFill>
                <a:effectLst/>
                <a:latin typeface="Times New Roman" panose="02020603050405020304" pitchFamily="18" charset="0"/>
              </a:rPr>
              <a:t>Containment allows data to be viewed at different granularities by different users. </a:t>
            </a:r>
          </a:p>
          <a:p>
            <a:pPr algn="just"/>
            <a:r>
              <a:rPr lang="en-US" dirty="0">
                <a:solidFill>
                  <a:srgbClr val="000000"/>
                </a:solidFill>
                <a:latin typeface="Times New Roman" panose="02020603050405020304" pitchFamily="18" charset="0"/>
              </a:rPr>
              <a:t>	</a:t>
            </a:r>
            <a:r>
              <a:rPr lang="en-US" b="0" i="0" dirty="0">
                <a:solidFill>
                  <a:srgbClr val="000000"/>
                </a:solidFill>
                <a:effectLst/>
                <a:latin typeface="Times New Roman" panose="02020603050405020304" pitchFamily="18" charset="0"/>
              </a:rPr>
              <a:t>E.g.,</a:t>
            </a:r>
            <a:r>
              <a:rPr lang="en-US" b="1" i="0" dirty="0">
                <a:solidFill>
                  <a:srgbClr val="000000"/>
                </a:solidFill>
                <a:effectLst/>
                <a:latin typeface="Times New Roman" panose="02020603050405020304" pitchFamily="18" charset="0"/>
              </a:rPr>
              <a:t> </a:t>
            </a:r>
            <a:r>
              <a:rPr lang="en-US" b="1" i="1" dirty="0">
                <a:solidFill>
                  <a:srgbClr val="000000"/>
                </a:solidFill>
                <a:effectLst/>
                <a:latin typeface="Times New Roman" panose="02020603050405020304" pitchFamily="18" charset="0"/>
              </a:rPr>
              <a:t>wheel</a:t>
            </a:r>
            <a:r>
              <a:rPr lang="en-US" b="1" i="0" dirty="0">
                <a:solidFill>
                  <a:srgbClr val="000000"/>
                </a:solidFill>
                <a:effectLst/>
                <a:latin typeface="Times New Roman" panose="02020603050405020304" pitchFamily="18" charset="0"/>
              </a:rPr>
              <a:t> </a:t>
            </a:r>
            <a:r>
              <a:rPr lang="en-US" b="0" i="0" dirty="0">
                <a:solidFill>
                  <a:srgbClr val="000000"/>
                </a:solidFill>
                <a:effectLst/>
                <a:latin typeface="Times New Roman" panose="02020603050405020304" pitchFamily="18" charset="0"/>
              </a:rPr>
              <a:t>by wheel designer but </a:t>
            </a:r>
            <a:r>
              <a:rPr lang="en-US" b="1" i="1" dirty="0">
                <a:solidFill>
                  <a:srgbClr val="000000"/>
                </a:solidFill>
                <a:effectLst/>
                <a:latin typeface="Times New Roman" panose="02020603050405020304" pitchFamily="18" charset="0"/>
              </a:rPr>
              <a:t>bicycle</a:t>
            </a:r>
            <a:r>
              <a:rPr lang="en-US" b="0" i="0" dirty="0">
                <a:solidFill>
                  <a:srgbClr val="000000"/>
                </a:solidFill>
                <a:effectLst/>
                <a:latin typeface="Times New Roman" panose="02020603050405020304" pitchFamily="18" charset="0"/>
              </a:rPr>
              <a:t> by a sales-person. The containment hierarchy is used to find all objects contained in a </a:t>
            </a:r>
            <a:r>
              <a:rPr lang="en-US" b="0" i="1" dirty="0">
                <a:solidFill>
                  <a:srgbClr val="000000"/>
                </a:solidFill>
                <a:effectLst/>
                <a:latin typeface="Times New Roman" panose="02020603050405020304" pitchFamily="18" charset="0"/>
              </a:rPr>
              <a:t>bicycle</a:t>
            </a:r>
            <a:r>
              <a:rPr lang="en-US" b="0" i="0" dirty="0">
                <a:solidFill>
                  <a:srgbClr val="000000"/>
                </a:solidFill>
                <a:effectLst/>
                <a:latin typeface="Times New Roman" panose="02020603050405020304" pitchFamily="18" charset="0"/>
              </a:rPr>
              <a:t> object.</a:t>
            </a:r>
          </a:p>
          <a:p>
            <a:pPr algn="just"/>
            <a:r>
              <a:rPr lang="en-US" dirty="0">
                <a:solidFill>
                  <a:srgbClr val="000000"/>
                </a:solidFill>
                <a:latin typeface="Times New Roman" panose="02020603050405020304" pitchFamily="18" charset="0"/>
              </a:rPr>
              <a:t>	</a:t>
            </a:r>
            <a:r>
              <a:rPr lang="en-US" b="1" dirty="0" err="1">
                <a:solidFill>
                  <a:srgbClr val="000000"/>
                </a:solidFill>
                <a:latin typeface="Times New Roman" panose="02020603050405020304" pitchFamily="18" charset="0"/>
              </a:rPr>
              <a:t>Creditcard</a:t>
            </a:r>
            <a:r>
              <a:rPr lang="en-US" dirty="0">
                <a:solidFill>
                  <a:srgbClr val="000000"/>
                </a:solidFill>
                <a:latin typeface="Times New Roman" panose="02020603050405020304" pitchFamily="18" charset="0"/>
              </a:rPr>
              <a:t> object contains </a:t>
            </a:r>
            <a:r>
              <a:rPr lang="en-US" b="1" dirty="0" err="1">
                <a:solidFill>
                  <a:srgbClr val="000000"/>
                </a:solidFill>
                <a:latin typeface="Times New Roman" panose="02020603050405020304" pitchFamily="18" charset="0"/>
              </a:rPr>
              <a:t>Billinginfo</a:t>
            </a:r>
            <a:r>
              <a:rPr lang="en-US" dirty="0">
                <a:solidFill>
                  <a:srgbClr val="000000"/>
                </a:solidFill>
                <a:latin typeface="Times New Roman" panose="02020603050405020304" pitchFamily="18" charset="0"/>
              </a:rPr>
              <a:t>, which in turn contains </a:t>
            </a:r>
            <a:r>
              <a:rPr lang="en-US" b="1" dirty="0">
                <a:solidFill>
                  <a:srgbClr val="000000"/>
                </a:solidFill>
                <a:latin typeface="Times New Roman" panose="02020603050405020304" pitchFamily="18" charset="0"/>
              </a:rPr>
              <a:t>Address</a:t>
            </a:r>
            <a:r>
              <a:rPr lang="en-US" dirty="0">
                <a:solidFill>
                  <a:srgbClr val="000000"/>
                </a:solidFill>
                <a:latin typeface="Times New Roman" panose="02020603050405020304" pitchFamily="18" charset="0"/>
              </a:rPr>
              <a:t> object.</a:t>
            </a:r>
            <a:endParaRPr lang="en-US" b="0" i="0" dirty="0">
              <a:solidFill>
                <a:srgbClr val="000000"/>
              </a:solidFill>
              <a:effectLst/>
              <a:latin typeface="Times New Roman" panose="02020603050405020304" pitchFamily="18" charset="0"/>
            </a:endParaRPr>
          </a:p>
          <a:p>
            <a:pPr algn="just"/>
            <a:r>
              <a:rPr lang="en-US" dirty="0">
                <a:solidFill>
                  <a:srgbClr val="000000"/>
                </a:solidFill>
                <a:latin typeface="Times New Roman" panose="02020603050405020304" pitchFamily="18" charset="0"/>
              </a:rPr>
              <a:t>	</a:t>
            </a:r>
            <a:endParaRPr lang="en-US" b="0" i="0" dirty="0">
              <a:solidFill>
                <a:srgbClr val="000000"/>
              </a:solidFill>
              <a:effectLst/>
              <a:latin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026" name="Picture 2" descr="figure239">
            <a:extLst>
              <a:ext uri="{FF2B5EF4-FFF2-40B4-BE49-F238E27FC236}">
                <a16:creationId xmlns:a16="http://schemas.microsoft.com/office/drawing/2014/main" id="{0C68B3A5-9F6F-4186-8322-000C2420709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98698" y="2191772"/>
            <a:ext cx="3126975" cy="24744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877882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2B487986-264C-43B2-BA13-B947E7475E54}"/>
              </a:ext>
            </a:extLst>
          </p:cNvPr>
          <p:cNvSpPr>
            <a:spLocks noGrp="1"/>
          </p:cNvSpPr>
          <p:nvPr>
            <p:ph type="ftr" sz="quarter" idx="11"/>
          </p:nvPr>
        </p:nvSpPr>
        <p:spPr/>
        <p:txBody>
          <a:bodyPr/>
          <a:lstStyle/>
          <a:p>
            <a:r>
              <a:rPr lang="en-US" dirty="0"/>
              <a:t>SCS1205 OOAD - Unit 1 An Overview of System Development</a:t>
            </a:r>
            <a:endParaRPr lang="en-IN" dirty="0"/>
          </a:p>
        </p:txBody>
      </p:sp>
      <p:sp>
        <p:nvSpPr>
          <p:cNvPr id="3" name="Slide Number Placeholder 2">
            <a:extLst>
              <a:ext uri="{FF2B5EF4-FFF2-40B4-BE49-F238E27FC236}">
                <a16:creationId xmlns:a16="http://schemas.microsoft.com/office/drawing/2014/main" id="{E99C35E7-B10F-4284-BAE4-04191F4729D8}"/>
              </a:ext>
            </a:extLst>
          </p:cNvPr>
          <p:cNvSpPr>
            <a:spLocks noGrp="1"/>
          </p:cNvSpPr>
          <p:nvPr>
            <p:ph type="sldNum" sz="quarter" idx="12"/>
          </p:nvPr>
        </p:nvSpPr>
        <p:spPr/>
        <p:txBody>
          <a:bodyPr/>
          <a:lstStyle/>
          <a:p>
            <a:fld id="{C47D4F2A-FF3F-4D76-897B-B2071BBC9AF3}" type="slidenum">
              <a:rPr lang="en-IN" smtClean="0"/>
              <a:t>43</a:t>
            </a:fld>
            <a:endParaRPr lang="en-IN"/>
          </a:p>
        </p:txBody>
      </p:sp>
      <p:sp>
        <p:nvSpPr>
          <p:cNvPr id="5" name="TextBox 4">
            <a:extLst>
              <a:ext uri="{FF2B5EF4-FFF2-40B4-BE49-F238E27FC236}">
                <a16:creationId xmlns:a16="http://schemas.microsoft.com/office/drawing/2014/main" id="{B92FCC68-29CA-418C-9A56-13D15CA9DD01}"/>
              </a:ext>
            </a:extLst>
          </p:cNvPr>
          <p:cNvSpPr txBox="1"/>
          <p:nvPr/>
        </p:nvSpPr>
        <p:spPr>
          <a:xfrm>
            <a:off x="1406950" y="801527"/>
            <a:ext cx="9858081" cy="2185214"/>
          </a:xfrm>
          <a:prstGeom prst="rect">
            <a:avLst/>
          </a:prstGeom>
          <a:noFill/>
        </p:spPr>
        <p:txBody>
          <a:bodyPr wrap="square">
            <a:spAutoFit/>
          </a:bodyPr>
          <a:lstStyle/>
          <a:p>
            <a:pPr algn="just"/>
            <a:r>
              <a:rPr lang="en-US" sz="2800" b="1" dirty="0">
                <a:latin typeface="Arial" panose="020B0604020202020204" pitchFamily="34" charset="0"/>
              </a:rPr>
              <a:t>object identity</a:t>
            </a:r>
          </a:p>
          <a:p>
            <a:pPr algn="just"/>
            <a:endParaRPr lang="en-US" dirty="0">
              <a:solidFill>
                <a:srgbClr val="000000"/>
              </a:solidFill>
              <a:latin typeface="Times New Roman" panose="02020603050405020304" pitchFamily="18" charset="0"/>
            </a:endParaRPr>
          </a:p>
          <a:p>
            <a:pPr algn="just"/>
            <a:r>
              <a:rPr lang="en-US" dirty="0">
                <a:solidFill>
                  <a:srgbClr val="000000"/>
                </a:solidFill>
                <a:latin typeface="Arial" panose="020B0604020202020204" pitchFamily="34" charset="0"/>
              </a:rPr>
              <a:t>With object identity, objects can contain or refer to other objects. Identity is a property of an object that distinguishes the object from all other objects in the application.</a:t>
            </a:r>
          </a:p>
          <a:p>
            <a:pPr algn="just"/>
            <a:endParaRPr lang="en-US" dirty="0">
              <a:solidFill>
                <a:srgbClr val="000000"/>
              </a:solidFill>
              <a:latin typeface="Arial" panose="020B0604020202020204" pitchFamily="34" charset="0"/>
            </a:endParaRPr>
          </a:p>
          <a:p>
            <a:pPr algn="just"/>
            <a:endParaRPr lang="en-US" b="0" i="0" dirty="0">
              <a:solidFill>
                <a:srgbClr val="000000"/>
              </a:solidFill>
              <a:effectLst/>
              <a:latin typeface="Times New Roman" panose="02020603050405020304" pitchFamily="18" charset="0"/>
            </a:endParaRPr>
          </a:p>
          <a:p>
            <a:pPr algn="just"/>
            <a:endParaRPr lang="en-IN" dirty="0"/>
          </a:p>
        </p:txBody>
      </p:sp>
      <p:sp>
        <p:nvSpPr>
          <p:cNvPr id="7" name="TextBox 6">
            <a:extLst>
              <a:ext uri="{FF2B5EF4-FFF2-40B4-BE49-F238E27FC236}">
                <a16:creationId xmlns:a16="http://schemas.microsoft.com/office/drawing/2014/main" id="{DF8EB9C9-1F84-4846-BB9B-E098C13DBB37}"/>
              </a:ext>
            </a:extLst>
          </p:cNvPr>
          <p:cNvSpPr txBox="1"/>
          <p:nvPr/>
        </p:nvSpPr>
        <p:spPr>
          <a:xfrm>
            <a:off x="1406951" y="2031378"/>
            <a:ext cx="9716678" cy="3139321"/>
          </a:xfrm>
          <a:prstGeom prst="rect">
            <a:avLst/>
          </a:prstGeom>
          <a:noFill/>
        </p:spPr>
        <p:txBody>
          <a:bodyPr wrap="square">
            <a:spAutoFit/>
          </a:bodyPr>
          <a:lstStyle/>
          <a:p>
            <a:pPr algn="just"/>
            <a:r>
              <a:rPr lang="en-US" b="0" i="0" dirty="0">
                <a:solidFill>
                  <a:srgbClr val="000000"/>
                </a:solidFill>
                <a:effectLst/>
                <a:latin typeface="Arial" panose="020B0604020202020204" pitchFamily="34" charset="0"/>
              </a:rPr>
              <a:t>All the objects have a state, behavior and identity.</a:t>
            </a:r>
          </a:p>
          <a:p>
            <a:pPr algn="just">
              <a:buFont typeface="Arial" panose="020B0604020202020204" pitchFamily="34" charset="0"/>
              <a:buChar char="•"/>
            </a:pPr>
            <a:endParaRPr lang="en-US" b="1" i="0" dirty="0">
              <a:solidFill>
                <a:srgbClr val="000000"/>
              </a:solidFill>
              <a:effectLst/>
              <a:latin typeface="Arial" panose="020B0604020202020204" pitchFamily="34" charset="0"/>
            </a:endParaRPr>
          </a:p>
          <a:p>
            <a:pPr algn="just">
              <a:buFont typeface="Arial" panose="020B0604020202020204" pitchFamily="34" charset="0"/>
              <a:buChar char="•"/>
            </a:pPr>
            <a:r>
              <a:rPr lang="en-US" b="1" i="0" dirty="0">
                <a:solidFill>
                  <a:srgbClr val="000000"/>
                </a:solidFill>
                <a:effectLst/>
                <a:latin typeface="Arial" panose="020B0604020202020204" pitchFamily="34" charset="0"/>
              </a:rPr>
              <a:t>State of an object</a:t>
            </a:r>
            <a:r>
              <a:rPr lang="en-US" b="0" i="0" dirty="0">
                <a:solidFill>
                  <a:srgbClr val="000000"/>
                </a:solidFill>
                <a:effectLst/>
                <a:latin typeface="Arial" panose="020B0604020202020204" pitchFamily="34" charset="0"/>
              </a:rPr>
              <a:t> - The state or attributes are the built in characteristics or properties of an object. For example, a T.V has the size, </a:t>
            </a:r>
            <a:r>
              <a:rPr lang="en-US" b="0" i="0" dirty="0" err="1">
                <a:solidFill>
                  <a:srgbClr val="000000"/>
                </a:solidFill>
                <a:effectLst/>
                <a:latin typeface="Arial" panose="020B0604020202020204" pitchFamily="34" charset="0"/>
              </a:rPr>
              <a:t>colour</a:t>
            </a:r>
            <a:r>
              <a:rPr lang="en-US" b="0" i="0" dirty="0">
                <a:solidFill>
                  <a:srgbClr val="000000"/>
                </a:solidFill>
                <a:effectLst/>
                <a:latin typeface="Arial" panose="020B0604020202020204" pitchFamily="34" charset="0"/>
              </a:rPr>
              <a:t>, model etc.</a:t>
            </a:r>
          </a:p>
          <a:p>
            <a:pPr algn="just"/>
            <a:endParaRPr lang="en-US" b="0" i="0" dirty="0">
              <a:solidFill>
                <a:srgbClr val="000000"/>
              </a:solidFill>
              <a:effectLst/>
              <a:latin typeface="Arial" panose="020B0604020202020204" pitchFamily="34" charset="0"/>
            </a:endParaRPr>
          </a:p>
          <a:p>
            <a:pPr algn="just">
              <a:buFont typeface="Arial" panose="020B0604020202020204" pitchFamily="34" charset="0"/>
              <a:buChar char="•"/>
            </a:pPr>
            <a:r>
              <a:rPr lang="en-US" b="1" i="0" dirty="0">
                <a:solidFill>
                  <a:srgbClr val="000000"/>
                </a:solidFill>
                <a:effectLst/>
                <a:latin typeface="Arial" panose="020B0604020202020204" pitchFamily="34" charset="0"/>
              </a:rPr>
              <a:t>Behavior of the object</a:t>
            </a:r>
            <a:r>
              <a:rPr lang="en-US" b="0" i="0" dirty="0">
                <a:solidFill>
                  <a:srgbClr val="000000"/>
                </a:solidFill>
                <a:effectLst/>
                <a:latin typeface="Arial" panose="020B0604020202020204" pitchFamily="34" charset="0"/>
              </a:rPr>
              <a:t> - The behavior or operations of an object are its predefined functions. For example, a T.V. can show picture, change channels, tune for a channel etc. in object oriented programming terminology the behavior is implemented through methods.</a:t>
            </a:r>
          </a:p>
          <a:p>
            <a:pPr algn="just"/>
            <a:endParaRPr lang="en-US" b="0" i="0" dirty="0">
              <a:solidFill>
                <a:srgbClr val="000000"/>
              </a:solidFill>
              <a:effectLst/>
              <a:latin typeface="Arial" panose="020B0604020202020204" pitchFamily="34" charset="0"/>
            </a:endParaRPr>
          </a:p>
          <a:p>
            <a:pPr algn="just">
              <a:buFont typeface="Arial" panose="020B0604020202020204" pitchFamily="34" charset="0"/>
              <a:buChar char="•"/>
            </a:pPr>
            <a:r>
              <a:rPr lang="en-US" b="1" i="0" dirty="0">
                <a:solidFill>
                  <a:srgbClr val="000000"/>
                </a:solidFill>
                <a:effectLst/>
                <a:latin typeface="Arial" panose="020B0604020202020204" pitchFamily="34" charset="0"/>
              </a:rPr>
              <a:t>Object identity</a:t>
            </a:r>
            <a:r>
              <a:rPr lang="en-US" b="0" i="0" dirty="0">
                <a:solidFill>
                  <a:srgbClr val="000000"/>
                </a:solidFill>
                <a:effectLst/>
                <a:latin typeface="Arial" panose="020B0604020202020204" pitchFamily="34" charset="0"/>
              </a:rPr>
              <a:t> - Each object is uniquely identifiable. For example, the fridge can not become the T.V.</a:t>
            </a:r>
          </a:p>
        </p:txBody>
      </p:sp>
    </p:spTree>
    <p:extLst>
      <p:ext uri="{BB962C8B-B14F-4D97-AF65-F5344CB8AC3E}">
        <p14:creationId xmlns:p14="http://schemas.microsoft.com/office/powerpoint/2010/main" val="315150334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88B7D46-4E9B-4FE4-8F19-8C87DAB86703}"/>
              </a:ext>
            </a:extLst>
          </p:cNvPr>
          <p:cNvSpPr>
            <a:spLocks noGrp="1"/>
          </p:cNvSpPr>
          <p:nvPr>
            <p:ph type="ftr" sz="quarter" idx="11"/>
          </p:nvPr>
        </p:nvSpPr>
        <p:spPr/>
        <p:txBody>
          <a:bodyPr/>
          <a:lstStyle/>
          <a:p>
            <a:r>
              <a:rPr lang="en-US" dirty="0"/>
              <a:t>SCS1205 OOAD - Unit 1 An Overview of System Development</a:t>
            </a:r>
            <a:endParaRPr lang="en-IN" dirty="0"/>
          </a:p>
        </p:txBody>
      </p:sp>
      <p:sp>
        <p:nvSpPr>
          <p:cNvPr id="3" name="Slide Number Placeholder 2">
            <a:extLst>
              <a:ext uri="{FF2B5EF4-FFF2-40B4-BE49-F238E27FC236}">
                <a16:creationId xmlns:a16="http://schemas.microsoft.com/office/drawing/2014/main" id="{0D830D53-4806-411A-81B3-8DEF6AF7C397}"/>
              </a:ext>
            </a:extLst>
          </p:cNvPr>
          <p:cNvSpPr>
            <a:spLocks noGrp="1"/>
          </p:cNvSpPr>
          <p:nvPr>
            <p:ph type="sldNum" sz="quarter" idx="12"/>
          </p:nvPr>
        </p:nvSpPr>
        <p:spPr/>
        <p:txBody>
          <a:bodyPr/>
          <a:lstStyle/>
          <a:p>
            <a:fld id="{C47D4F2A-FF3F-4D76-897B-B2071BBC9AF3}" type="slidenum">
              <a:rPr lang="en-IN" smtClean="0"/>
              <a:t>44</a:t>
            </a:fld>
            <a:endParaRPr lang="en-IN"/>
          </a:p>
        </p:txBody>
      </p:sp>
      <p:sp>
        <p:nvSpPr>
          <p:cNvPr id="5" name="TextBox 4">
            <a:extLst>
              <a:ext uri="{FF2B5EF4-FFF2-40B4-BE49-F238E27FC236}">
                <a16:creationId xmlns:a16="http://schemas.microsoft.com/office/drawing/2014/main" id="{A5212644-9395-4E07-A323-1CA2582486CB}"/>
              </a:ext>
            </a:extLst>
          </p:cNvPr>
          <p:cNvSpPr txBox="1"/>
          <p:nvPr/>
        </p:nvSpPr>
        <p:spPr>
          <a:xfrm>
            <a:off x="907331" y="393325"/>
            <a:ext cx="10678212" cy="5078313"/>
          </a:xfrm>
          <a:prstGeom prst="rect">
            <a:avLst/>
          </a:prstGeom>
          <a:noFill/>
        </p:spPr>
        <p:txBody>
          <a:bodyPr wrap="square">
            <a:spAutoFit/>
          </a:bodyPr>
          <a:lstStyle/>
          <a:p>
            <a:pPr algn="just">
              <a:buFont typeface="+mj-lt"/>
              <a:buAutoNum type="arabicPeriod"/>
            </a:pPr>
            <a:r>
              <a:rPr lang="en-US" b="0" i="0" dirty="0">
                <a:solidFill>
                  <a:srgbClr val="000000"/>
                </a:solidFill>
                <a:effectLst/>
                <a:latin typeface="Times New Roman" panose="02020603050405020304" pitchFamily="18" charset="0"/>
              </a:rPr>
              <a:t>Object identity: An object retains its identity even if some or all of the values of variables or definitions of methods change over time. </a:t>
            </a:r>
          </a:p>
          <a:p>
            <a:pPr algn="just"/>
            <a:endParaRPr lang="en-US" b="0" i="0" dirty="0">
              <a:solidFill>
                <a:srgbClr val="000000"/>
              </a:solidFill>
              <a:effectLst/>
              <a:latin typeface="Times New Roman" panose="02020603050405020304" pitchFamily="18" charset="0"/>
            </a:endParaRPr>
          </a:p>
          <a:p>
            <a:pPr algn="just">
              <a:buFont typeface="+mj-lt"/>
              <a:buAutoNum type="arabicPeriod"/>
            </a:pPr>
            <a:r>
              <a:rPr lang="en-US" b="0" i="0" dirty="0">
                <a:solidFill>
                  <a:srgbClr val="000000"/>
                </a:solidFill>
                <a:effectLst/>
                <a:latin typeface="Times New Roman" panose="02020603050405020304" pitchFamily="18" charset="0"/>
              </a:rPr>
              <a:t>Object identity is a stronger notion of identity than typically found in programming languages or in data models not based on object orientation.</a:t>
            </a:r>
          </a:p>
          <a:p>
            <a:pPr algn="just">
              <a:buFont typeface="+mj-lt"/>
              <a:buAutoNum type="arabicPeriod"/>
            </a:pPr>
            <a:r>
              <a:rPr lang="en-US" b="0" i="0" dirty="0">
                <a:solidFill>
                  <a:srgbClr val="000000"/>
                </a:solidFill>
                <a:effectLst/>
                <a:latin typeface="Times New Roman" panose="02020603050405020304" pitchFamily="18" charset="0"/>
              </a:rPr>
              <a:t>Several forms of identity:</a:t>
            </a:r>
          </a:p>
          <a:p>
            <a:pPr marL="742950" lvl="1" indent="-285750" algn="just">
              <a:buFont typeface="+mj-lt"/>
              <a:buAutoNum type="arabicPeriod"/>
            </a:pPr>
            <a:r>
              <a:rPr lang="en-US" b="1" i="0" dirty="0">
                <a:solidFill>
                  <a:srgbClr val="000000"/>
                </a:solidFill>
                <a:effectLst/>
                <a:latin typeface="Times New Roman" panose="02020603050405020304" pitchFamily="18" charset="0"/>
              </a:rPr>
              <a:t>value</a:t>
            </a:r>
            <a:r>
              <a:rPr lang="en-US" b="0" i="0" dirty="0">
                <a:solidFill>
                  <a:srgbClr val="000000"/>
                </a:solidFill>
                <a:effectLst/>
                <a:latin typeface="Times New Roman" panose="02020603050405020304" pitchFamily="18" charset="0"/>
              </a:rPr>
              <a:t>: A data value is used for identity (e.g., the primary key of a tuple in a relational database).</a:t>
            </a:r>
          </a:p>
          <a:p>
            <a:pPr marL="742950" lvl="1" indent="-285750" algn="just">
              <a:buFont typeface="+mj-lt"/>
              <a:buAutoNum type="arabicPeriod"/>
            </a:pPr>
            <a:r>
              <a:rPr lang="en-US" b="1" i="0" dirty="0">
                <a:solidFill>
                  <a:srgbClr val="000000"/>
                </a:solidFill>
                <a:effectLst/>
                <a:latin typeface="Times New Roman" panose="02020603050405020304" pitchFamily="18" charset="0"/>
              </a:rPr>
              <a:t>name</a:t>
            </a:r>
            <a:r>
              <a:rPr lang="en-US" b="0" i="0" dirty="0">
                <a:solidFill>
                  <a:srgbClr val="000000"/>
                </a:solidFill>
                <a:effectLst/>
                <a:latin typeface="Times New Roman" panose="02020603050405020304" pitchFamily="18" charset="0"/>
              </a:rPr>
              <a:t>: A user-supplied name is used for identity (e.g., file name in a file system).</a:t>
            </a:r>
          </a:p>
          <a:p>
            <a:pPr marL="742950" lvl="1" indent="-285750" algn="just">
              <a:buFont typeface="+mj-lt"/>
              <a:buAutoNum type="arabicPeriod"/>
            </a:pPr>
            <a:r>
              <a:rPr lang="en-US" b="1" i="0" dirty="0">
                <a:solidFill>
                  <a:srgbClr val="000000"/>
                </a:solidFill>
                <a:effectLst/>
                <a:latin typeface="Times New Roman" panose="02020603050405020304" pitchFamily="18" charset="0"/>
              </a:rPr>
              <a:t>built-in</a:t>
            </a:r>
            <a:r>
              <a:rPr lang="en-US" b="0" i="0" dirty="0">
                <a:solidFill>
                  <a:srgbClr val="000000"/>
                </a:solidFill>
                <a:effectLst/>
                <a:latin typeface="Times New Roman" panose="02020603050405020304" pitchFamily="18" charset="0"/>
              </a:rPr>
              <a:t>: A notion of identity is built-into the data model or programming languages, and no user-supplied identifier is required (e.g., in OO systems).</a:t>
            </a:r>
          </a:p>
          <a:p>
            <a:pPr algn="just">
              <a:buFont typeface="+mj-lt"/>
              <a:buAutoNum type="arabicPeriod"/>
            </a:pPr>
            <a:r>
              <a:rPr lang="en-US" b="0" i="0" dirty="0">
                <a:solidFill>
                  <a:srgbClr val="000000"/>
                </a:solidFill>
                <a:effectLst/>
                <a:latin typeface="Times New Roman" panose="02020603050405020304" pitchFamily="18" charset="0"/>
              </a:rPr>
              <a:t>Object identity is typically implemented via a </a:t>
            </a:r>
            <a:r>
              <a:rPr lang="en-US" b="0" i="1" dirty="0">
                <a:solidFill>
                  <a:srgbClr val="000000"/>
                </a:solidFill>
                <a:effectLst/>
                <a:latin typeface="Times New Roman" panose="02020603050405020304" pitchFamily="18" charset="0"/>
              </a:rPr>
              <a:t>unique</a:t>
            </a:r>
            <a:r>
              <a:rPr lang="en-US" b="0" i="0" dirty="0">
                <a:solidFill>
                  <a:srgbClr val="000000"/>
                </a:solidFill>
                <a:effectLst/>
                <a:latin typeface="Times New Roman" panose="02020603050405020304" pitchFamily="18" charset="0"/>
              </a:rPr>
              <a:t>, </a:t>
            </a:r>
            <a:r>
              <a:rPr lang="en-US" b="0" i="1" dirty="0">
                <a:solidFill>
                  <a:srgbClr val="000000"/>
                </a:solidFill>
                <a:effectLst/>
                <a:latin typeface="Times New Roman" panose="02020603050405020304" pitchFamily="18" charset="0"/>
              </a:rPr>
              <a:t>system-generated</a:t>
            </a:r>
            <a:r>
              <a:rPr lang="en-US" b="0" i="0" dirty="0">
                <a:solidFill>
                  <a:srgbClr val="000000"/>
                </a:solidFill>
                <a:effectLst/>
                <a:latin typeface="Times New Roman" panose="02020603050405020304" pitchFamily="18" charset="0"/>
              </a:rPr>
              <a:t> OID. The value of the OID is not visible to the external user, but is used internally by the system to identify each object uniquely and to create and manage inter-object references.</a:t>
            </a:r>
          </a:p>
          <a:p>
            <a:pPr algn="just">
              <a:buFont typeface="+mj-lt"/>
              <a:buAutoNum type="arabicPeriod"/>
            </a:pPr>
            <a:r>
              <a:rPr lang="en-US" b="0" i="0" dirty="0">
                <a:solidFill>
                  <a:srgbClr val="000000"/>
                </a:solidFill>
                <a:effectLst/>
                <a:latin typeface="Times New Roman" panose="02020603050405020304" pitchFamily="18" charset="0"/>
              </a:rPr>
              <a:t>There are many situations where having the system generate identifiers automatically is a benefit, since it frees humans from performing that task. However, this ability should be used with care. System-generated identifiers are usually specific to the system, and have to be translated if data are moved to a different database system. System-generated identifiers may be redundant if the entities being modeled already have unique identifiers external to the system, e.g., SIN#.</a:t>
            </a:r>
          </a:p>
        </p:txBody>
      </p:sp>
    </p:spTree>
    <p:extLst>
      <p:ext uri="{BB962C8B-B14F-4D97-AF65-F5344CB8AC3E}">
        <p14:creationId xmlns:p14="http://schemas.microsoft.com/office/powerpoint/2010/main" val="233886374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9442C33-0EDB-46AB-942A-B791CA5AB42B}"/>
              </a:ext>
            </a:extLst>
          </p:cNvPr>
          <p:cNvSpPr>
            <a:spLocks noGrp="1"/>
          </p:cNvSpPr>
          <p:nvPr>
            <p:ph type="ftr" sz="quarter" idx="11"/>
          </p:nvPr>
        </p:nvSpPr>
        <p:spPr/>
        <p:txBody>
          <a:bodyPr/>
          <a:lstStyle/>
          <a:p>
            <a:r>
              <a:rPr lang="en-US"/>
              <a:t>SCS1205 OOAD - Unit 1 An Overview of System Development</a:t>
            </a:r>
            <a:endParaRPr lang="en-IN"/>
          </a:p>
        </p:txBody>
      </p:sp>
      <p:sp>
        <p:nvSpPr>
          <p:cNvPr id="3" name="Slide Number Placeholder 2">
            <a:extLst>
              <a:ext uri="{FF2B5EF4-FFF2-40B4-BE49-F238E27FC236}">
                <a16:creationId xmlns:a16="http://schemas.microsoft.com/office/drawing/2014/main" id="{EC2C3D0A-170F-4D8A-82CF-A72F5F72FD30}"/>
              </a:ext>
            </a:extLst>
          </p:cNvPr>
          <p:cNvSpPr>
            <a:spLocks noGrp="1"/>
          </p:cNvSpPr>
          <p:nvPr>
            <p:ph type="sldNum" sz="quarter" idx="12"/>
          </p:nvPr>
        </p:nvSpPr>
        <p:spPr/>
        <p:txBody>
          <a:bodyPr/>
          <a:lstStyle/>
          <a:p>
            <a:fld id="{C47D4F2A-FF3F-4D76-897B-B2071BBC9AF3}" type="slidenum">
              <a:rPr lang="en-IN" smtClean="0"/>
              <a:t>45</a:t>
            </a:fld>
            <a:endParaRPr lang="en-IN"/>
          </a:p>
        </p:txBody>
      </p:sp>
      <p:sp>
        <p:nvSpPr>
          <p:cNvPr id="5" name="TextBox 4">
            <a:extLst>
              <a:ext uri="{FF2B5EF4-FFF2-40B4-BE49-F238E27FC236}">
                <a16:creationId xmlns:a16="http://schemas.microsoft.com/office/drawing/2014/main" id="{CB88C600-2C9C-4909-807D-0DBD8537F5FE}"/>
              </a:ext>
            </a:extLst>
          </p:cNvPr>
          <p:cNvSpPr txBox="1"/>
          <p:nvPr/>
        </p:nvSpPr>
        <p:spPr>
          <a:xfrm>
            <a:off x="991386" y="618403"/>
            <a:ext cx="6094428" cy="289503"/>
          </a:xfrm>
          <a:prstGeom prst="rect">
            <a:avLst/>
          </a:prstGeom>
          <a:noFill/>
        </p:spPr>
        <p:txBody>
          <a:bodyPr wrap="square">
            <a:spAutoFit/>
          </a:bodyPr>
          <a:lstStyle/>
          <a:p>
            <a:pPr marL="63500" algn="just">
              <a:lnSpc>
                <a:spcPts val="1260"/>
              </a:lnSpc>
              <a:spcBef>
                <a:spcPts val="455"/>
              </a:spcBef>
              <a:spcAft>
                <a:spcPts val="0"/>
              </a:spcAft>
            </a:pPr>
            <a:r>
              <a:rPr lang="en-US" sz="2400" b="1" dirty="0">
                <a:effectLst/>
                <a:latin typeface="Times New Roman" panose="02020603050405020304" pitchFamily="18" charset="0"/>
                <a:ea typeface="Times New Roman" panose="02020603050405020304" pitchFamily="18" charset="0"/>
              </a:rPr>
              <a:t>Static and Dynamic Binding:</a:t>
            </a:r>
            <a:endParaRPr lang="en-IN" sz="2400" dirty="0">
              <a:effectLst/>
              <a:latin typeface="Times New Roman" panose="02020603050405020304" pitchFamily="18" charset="0"/>
              <a:ea typeface="Times New Roman" panose="02020603050405020304" pitchFamily="18" charset="0"/>
            </a:endParaRPr>
          </a:p>
        </p:txBody>
      </p:sp>
      <p:sp>
        <p:nvSpPr>
          <p:cNvPr id="7" name="TextBox 6">
            <a:extLst>
              <a:ext uri="{FF2B5EF4-FFF2-40B4-BE49-F238E27FC236}">
                <a16:creationId xmlns:a16="http://schemas.microsoft.com/office/drawing/2014/main" id="{29568278-E834-4C20-A6E0-7CEBF5980C8E}"/>
              </a:ext>
            </a:extLst>
          </p:cNvPr>
          <p:cNvSpPr txBox="1"/>
          <p:nvPr/>
        </p:nvSpPr>
        <p:spPr>
          <a:xfrm>
            <a:off x="1303256" y="1165549"/>
            <a:ext cx="9867507" cy="2031325"/>
          </a:xfrm>
          <a:prstGeom prst="rect">
            <a:avLst/>
          </a:prstGeom>
          <a:noFill/>
        </p:spPr>
        <p:txBody>
          <a:bodyPr wrap="square">
            <a:spAutoFit/>
          </a:bodyPr>
          <a:lstStyle/>
          <a:p>
            <a:pPr algn="just"/>
            <a:r>
              <a:rPr lang="en-US" b="0" i="0" dirty="0">
                <a:solidFill>
                  <a:srgbClr val="333333"/>
                </a:solidFill>
                <a:effectLst/>
                <a:latin typeface="Verdana" panose="020B0604030504040204" pitchFamily="34" charset="0"/>
              </a:rPr>
              <a:t>Association of method call to the method body is known as Binding. </a:t>
            </a:r>
            <a:r>
              <a:rPr lang="en-US" sz="1800" dirty="0">
                <a:solidFill>
                  <a:srgbClr val="333333"/>
                </a:solidFill>
                <a:effectLst/>
                <a:latin typeface="Verdana" panose="020B0604030504040204" pitchFamily="34" charset="0"/>
                <a:ea typeface="Times New Roman" panose="02020603050405020304" pitchFamily="18" charset="0"/>
                <a:cs typeface="Times New Roman" panose="02020603050405020304" pitchFamily="18" charset="0"/>
              </a:rPr>
              <a:t>This is directly related to execution of code.</a:t>
            </a:r>
            <a:endParaRPr lang="en-US" b="0" i="0" dirty="0">
              <a:solidFill>
                <a:srgbClr val="333333"/>
              </a:solidFill>
              <a:effectLst/>
              <a:latin typeface="Verdana" panose="020B0604030504040204" pitchFamily="34" charset="0"/>
            </a:endParaRPr>
          </a:p>
          <a:p>
            <a:pPr algn="just"/>
            <a:endParaRPr lang="en-US" dirty="0">
              <a:solidFill>
                <a:srgbClr val="333333"/>
              </a:solidFill>
              <a:latin typeface="Verdana" panose="020B0604030504040204" pitchFamily="34" charset="0"/>
            </a:endParaRPr>
          </a:p>
          <a:p>
            <a:pPr algn="just"/>
            <a:r>
              <a:rPr lang="en-US" b="1" i="0" dirty="0">
                <a:solidFill>
                  <a:srgbClr val="333333"/>
                </a:solidFill>
                <a:effectLst/>
                <a:latin typeface="Verdana" panose="020B0604030504040204" pitchFamily="34" charset="0"/>
              </a:rPr>
              <a:t>Types of binding: </a:t>
            </a:r>
          </a:p>
          <a:p>
            <a:pPr algn="just"/>
            <a:endParaRPr lang="en-US" b="0" i="0" dirty="0">
              <a:solidFill>
                <a:srgbClr val="333333"/>
              </a:solidFill>
              <a:effectLst/>
              <a:latin typeface="Verdana" panose="020B0604030504040204" pitchFamily="34" charset="0"/>
            </a:endParaRPr>
          </a:p>
          <a:p>
            <a:pPr marL="342900" indent="-342900" algn="just">
              <a:buAutoNum type="arabicPeriod"/>
            </a:pPr>
            <a:r>
              <a:rPr lang="en-US" i="0" dirty="0">
                <a:solidFill>
                  <a:srgbClr val="333333"/>
                </a:solidFill>
                <a:effectLst/>
                <a:latin typeface="Verdana" panose="020B0604030504040204" pitchFamily="34" charset="0"/>
              </a:rPr>
              <a:t>Static Binding that happens at compile time. Its also known as Early Binding.</a:t>
            </a:r>
          </a:p>
          <a:p>
            <a:pPr marL="342900" indent="-342900" algn="just">
              <a:buAutoNum type="arabicPeriod"/>
            </a:pPr>
            <a:r>
              <a:rPr lang="en-US" i="0" dirty="0">
                <a:solidFill>
                  <a:srgbClr val="333333"/>
                </a:solidFill>
                <a:effectLst/>
                <a:latin typeface="Verdana" panose="020B0604030504040204" pitchFamily="34" charset="0"/>
              </a:rPr>
              <a:t>Dynamic Binding that </a:t>
            </a:r>
            <a:r>
              <a:rPr lang="en-US" b="0" i="0" dirty="0">
                <a:solidFill>
                  <a:srgbClr val="333333"/>
                </a:solidFill>
                <a:effectLst/>
                <a:latin typeface="Verdana" panose="020B0604030504040204" pitchFamily="34" charset="0"/>
              </a:rPr>
              <a:t>happens at runtime. Its also known as Late Binding.</a:t>
            </a:r>
            <a:endParaRPr lang="en-IN" dirty="0"/>
          </a:p>
        </p:txBody>
      </p:sp>
    </p:spTree>
    <p:extLst>
      <p:ext uri="{BB962C8B-B14F-4D97-AF65-F5344CB8AC3E}">
        <p14:creationId xmlns:p14="http://schemas.microsoft.com/office/powerpoint/2010/main" val="357477944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FB32433-B7A6-4E33-8BF8-0DE3DDE3FC46}"/>
              </a:ext>
            </a:extLst>
          </p:cNvPr>
          <p:cNvSpPr>
            <a:spLocks noGrp="1"/>
          </p:cNvSpPr>
          <p:nvPr>
            <p:ph type="ftr" sz="quarter" idx="11"/>
          </p:nvPr>
        </p:nvSpPr>
        <p:spPr/>
        <p:txBody>
          <a:bodyPr/>
          <a:lstStyle/>
          <a:p>
            <a:r>
              <a:rPr lang="en-US"/>
              <a:t>SCS1205 OOAD - Unit 1 An Overview of System Development</a:t>
            </a:r>
            <a:endParaRPr lang="en-IN"/>
          </a:p>
        </p:txBody>
      </p:sp>
      <p:sp>
        <p:nvSpPr>
          <p:cNvPr id="3" name="Slide Number Placeholder 2">
            <a:extLst>
              <a:ext uri="{FF2B5EF4-FFF2-40B4-BE49-F238E27FC236}">
                <a16:creationId xmlns:a16="http://schemas.microsoft.com/office/drawing/2014/main" id="{9270CB88-23C2-40F3-B45D-27888AEAE63E}"/>
              </a:ext>
            </a:extLst>
          </p:cNvPr>
          <p:cNvSpPr>
            <a:spLocks noGrp="1"/>
          </p:cNvSpPr>
          <p:nvPr>
            <p:ph type="sldNum" sz="quarter" idx="12"/>
          </p:nvPr>
        </p:nvSpPr>
        <p:spPr/>
        <p:txBody>
          <a:bodyPr/>
          <a:lstStyle/>
          <a:p>
            <a:fld id="{C47D4F2A-FF3F-4D76-897B-B2071BBC9AF3}" type="slidenum">
              <a:rPr lang="en-IN" smtClean="0"/>
              <a:t>46</a:t>
            </a:fld>
            <a:endParaRPr lang="en-IN"/>
          </a:p>
        </p:txBody>
      </p:sp>
      <p:sp>
        <p:nvSpPr>
          <p:cNvPr id="4" name="Content Placeholder 1">
            <a:extLst>
              <a:ext uri="{FF2B5EF4-FFF2-40B4-BE49-F238E27FC236}">
                <a16:creationId xmlns:a16="http://schemas.microsoft.com/office/drawing/2014/main" id="{75537878-FB51-4560-BB4B-0B3D3285548B}"/>
              </a:ext>
            </a:extLst>
          </p:cNvPr>
          <p:cNvSpPr txBox="1">
            <a:spLocks/>
          </p:cNvSpPr>
          <p:nvPr/>
        </p:nvSpPr>
        <p:spPr>
          <a:xfrm>
            <a:off x="1102149" y="340297"/>
            <a:ext cx="10251651" cy="4525963"/>
          </a:xfrm>
          <a:prstGeom prst="rect">
            <a:avLst/>
          </a:prstGeom>
        </p:spPr>
        <p:txBody>
          <a:bodyPr>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09728" indent="0" algn="just">
              <a:buFont typeface="Arial" panose="020B0604020202020204" pitchFamily="34" charset="0"/>
              <a:buNone/>
            </a:pPr>
            <a:r>
              <a:rPr lang="en-US" sz="1600" b="1" dirty="0">
                <a:latin typeface="Times New Roman" pitchFamily="18" charset="0"/>
                <a:cs typeface="Times New Roman" pitchFamily="18" charset="0"/>
              </a:rPr>
              <a:t>Object Persistence:</a:t>
            </a:r>
          </a:p>
          <a:p>
            <a:pPr algn="just"/>
            <a:r>
              <a:rPr lang="en-US" sz="1600" dirty="0">
                <a:latin typeface="Times New Roman" pitchFamily="18" charset="0"/>
                <a:cs typeface="Times New Roman" pitchFamily="18" charset="0"/>
              </a:rPr>
              <a:t>Objects have a lifetime.</a:t>
            </a:r>
          </a:p>
          <a:p>
            <a:pPr algn="just"/>
            <a:endParaRPr lang="en-US" sz="1600" dirty="0">
              <a:latin typeface="Times New Roman" pitchFamily="18" charset="0"/>
              <a:cs typeface="Times New Roman" pitchFamily="18" charset="0"/>
            </a:endParaRPr>
          </a:p>
          <a:p>
            <a:pPr algn="just"/>
            <a:r>
              <a:rPr lang="en-US" sz="1600" dirty="0">
                <a:latin typeface="Times New Roman" pitchFamily="18" charset="0"/>
                <a:cs typeface="Times New Roman" pitchFamily="18" charset="0"/>
              </a:rPr>
              <a:t> They are explicitly created and can exist for a period of time that has been the duration of the process in which they were created. </a:t>
            </a:r>
          </a:p>
          <a:p>
            <a:pPr algn="just"/>
            <a:endParaRPr lang="en-US" sz="1600" dirty="0">
              <a:latin typeface="Times New Roman" pitchFamily="18" charset="0"/>
              <a:cs typeface="Times New Roman" pitchFamily="18" charset="0"/>
            </a:endParaRPr>
          </a:p>
          <a:p>
            <a:pPr algn="just"/>
            <a:r>
              <a:rPr lang="en-US" sz="1600" dirty="0">
                <a:latin typeface="Times New Roman" pitchFamily="18" charset="0"/>
                <a:cs typeface="Times New Roman" pitchFamily="18" charset="0"/>
              </a:rPr>
              <a:t>A file or database can provide support for objects having a longer lifeline, longer than the duration of the process for which  they are created. </a:t>
            </a:r>
          </a:p>
          <a:p>
            <a:pPr algn="just"/>
            <a:endParaRPr lang="en-US" sz="1600" dirty="0">
              <a:latin typeface="Times New Roman" pitchFamily="18" charset="0"/>
              <a:cs typeface="Times New Roman" pitchFamily="18" charset="0"/>
            </a:endParaRPr>
          </a:p>
          <a:p>
            <a:pPr algn="just"/>
            <a:r>
              <a:rPr lang="en-US" sz="1600" dirty="0">
                <a:latin typeface="Times New Roman" pitchFamily="18" charset="0"/>
                <a:cs typeface="Times New Roman" pitchFamily="18" charset="0"/>
              </a:rPr>
              <a:t>This characteristic is called object persistence.</a:t>
            </a:r>
          </a:p>
          <a:p>
            <a:pPr algn="just"/>
            <a:endParaRPr lang="en-US" sz="1600" dirty="0">
              <a:latin typeface="Times New Roman" pitchFamily="18" charset="0"/>
              <a:cs typeface="Times New Roman" pitchFamily="18" charset="0"/>
            </a:endParaRPr>
          </a:p>
          <a:p>
            <a:pPr marL="109728" indent="0" algn="just">
              <a:buFont typeface="Arial" panose="020B0604020202020204" pitchFamily="34" charset="0"/>
              <a:buNone/>
            </a:pPr>
            <a:r>
              <a:rPr lang="en-US" sz="1600" b="1" dirty="0">
                <a:latin typeface="Times New Roman" pitchFamily="18" charset="0"/>
                <a:cs typeface="Times New Roman" pitchFamily="18" charset="0"/>
              </a:rPr>
              <a:t>Meta-Classes:</a:t>
            </a:r>
          </a:p>
          <a:p>
            <a:pPr algn="just"/>
            <a:r>
              <a:rPr lang="en-US" sz="1600" dirty="0">
                <a:latin typeface="Times New Roman" pitchFamily="18" charset="0"/>
                <a:cs typeface="Times New Roman" pitchFamily="18" charset="0"/>
              </a:rPr>
              <a:t>In an object-oriented system every thing is an object, what about a class? Is a class an object?. Yes, a class is an object. </a:t>
            </a:r>
          </a:p>
          <a:p>
            <a:pPr algn="just"/>
            <a:endParaRPr lang="en-US" sz="1600" dirty="0">
              <a:latin typeface="Times New Roman" pitchFamily="18" charset="0"/>
              <a:cs typeface="Times New Roman" pitchFamily="18" charset="0"/>
            </a:endParaRPr>
          </a:p>
          <a:p>
            <a:pPr algn="just"/>
            <a:r>
              <a:rPr lang="en-US" sz="1600" dirty="0">
                <a:latin typeface="Times New Roman" pitchFamily="18" charset="0"/>
                <a:cs typeface="Times New Roman" pitchFamily="18" charset="0"/>
              </a:rPr>
              <a:t>So, If it is an object, it must belong to a class, such a class belong to a class called a meta-class (or) class or classes.</a:t>
            </a:r>
          </a:p>
          <a:p>
            <a:pPr algn="just"/>
            <a:endParaRPr lang="en-US" sz="1600" dirty="0">
              <a:latin typeface="Times New Roman" pitchFamily="18" charset="0"/>
              <a:cs typeface="Times New Roman" pitchFamily="18" charset="0"/>
            </a:endParaRPr>
          </a:p>
          <a:p>
            <a:pPr algn="just"/>
            <a:endParaRPr lang="en-US" sz="1600" dirty="0">
              <a:latin typeface="Times New Roman" pitchFamily="18" charset="0"/>
              <a:cs typeface="Times New Roman" pitchFamily="18" charset="0"/>
            </a:endParaRPr>
          </a:p>
        </p:txBody>
      </p:sp>
      <p:pic>
        <p:nvPicPr>
          <p:cNvPr id="1028" name="Picture 4" descr="Understanding Python metaclasses | ionel's codelog">
            <a:extLst>
              <a:ext uri="{FF2B5EF4-FFF2-40B4-BE49-F238E27FC236}">
                <a16:creationId xmlns:a16="http://schemas.microsoft.com/office/drawing/2014/main" id="{FE992C37-7688-4B8E-B34B-237287840B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34805" y="4854805"/>
            <a:ext cx="5715000" cy="15015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872404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B82A8E2-1FB1-4627-9F0A-ADE1A104EC08}"/>
              </a:ext>
            </a:extLst>
          </p:cNvPr>
          <p:cNvSpPr>
            <a:spLocks noGrp="1"/>
          </p:cNvSpPr>
          <p:nvPr>
            <p:ph type="ftr" sz="quarter" idx="11"/>
          </p:nvPr>
        </p:nvSpPr>
        <p:spPr/>
        <p:txBody>
          <a:bodyPr/>
          <a:lstStyle/>
          <a:p>
            <a:r>
              <a:rPr lang="en-US"/>
              <a:t>SCS1205 OOAD - Unit 1 An Overview of System Development</a:t>
            </a:r>
            <a:endParaRPr lang="en-IN"/>
          </a:p>
        </p:txBody>
      </p:sp>
      <p:sp>
        <p:nvSpPr>
          <p:cNvPr id="3" name="Slide Number Placeholder 2">
            <a:extLst>
              <a:ext uri="{FF2B5EF4-FFF2-40B4-BE49-F238E27FC236}">
                <a16:creationId xmlns:a16="http://schemas.microsoft.com/office/drawing/2014/main" id="{E41F56D5-FF06-441D-B184-57F49909BCAC}"/>
              </a:ext>
            </a:extLst>
          </p:cNvPr>
          <p:cNvSpPr>
            <a:spLocks noGrp="1"/>
          </p:cNvSpPr>
          <p:nvPr>
            <p:ph type="sldNum" sz="quarter" idx="12"/>
          </p:nvPr>
        </p:nvSpPr>
        <p:spPr/>
        <p:txBody>
          <a:bodyPr/>
          <a:lstStyle/>
          <a:p>
            <a:fld id="{C47D4F2A-FF3F-4D76-897B-B2071BBC9AF3}" type="slidenum">
              <a:rPr lang="en-IN" smtClean="0"/>
              <a:t>47</a:t>
            </a:fld>
            <a:endParaRPr lang="en-IN"/>
          </a:p>
        </p:txBody>
      </p:sp>
      <p:sp>
        <p:nvSpPr>
          <p:cNvPr id="5" name="TextBox 4">
            <a:extLst>
              <a:ext uri="{FF2B5EF4-FFF2-40B4-BE49-F238E27FC236}">
                <a16:creationId xmlns:a16="http://schemas.microsoft.com/office/drawing/2014/main" id="{774760D2-68E0-40E2-A41E-238E7E822DC9}"/>
              </a:ext>
            </a:extLst>
          </p:cNvPr>
          <p:cNvSpPr txBox="1"/>
          <p:nvPr/>
        </p:nvSpPr>
        <p:spPr>
          <a:xfrm>
            <a:off x="1095866" y="974830"/>
            <a:ext cx="10257933" cy="2677656"/>
          </a:xfrm>
          <a:prstGeom prst="rect">
            <a:avLst/>
          </a:prstGeom>
          <a:noFill/>
        </p:spPr>
        <p:txBody>
          <a:bodyPr wrap="square">
            <a:spAutoFit/>
          </a:bodyPr>
          <a:lstStyle/>
          <a:p>
            <a:pPr algn="just"/>
            <a:r>
              <a:rPr lang="en-US" sz="2400" b="1" dirty="0">
                <a:latin typeface="Times New Roman" pitchFamily="18" charset="0"/>
                <a:cs typeface="Times New Roman" pitchFamily="18" charset="0"/>
              </a:rPr>
              <a:t>Building high quality software</a:t>
            </a:r>
          </a:p>
          <a:p>
            <a:pPr algn="just"/>
            <a:endParaRPr lang="en-US" sz="1800" dirty="0">
              <a:latin typeface="Times New Roman" pitchFamily="18" charset="0"/>
              <a:cs typeface="Times New Roman" pitchFamily="18" charset="0"/>
            </a:endParaRPr>
          </a:p>
          <a:p>
            <a:pPr algn="just"/>
            <a:r>
              <a:rPr lang="en-US" b="1" dirty="0">
                <a:latin typeface="Times New Roman" pitchFamily="18" charset="0"/>
                <a:cs typeface="Times New Roman" pitchFamily="18" charset="0"/>
              </a:rPr>
              <a:t>Quality : </a:t>
            </a:r>
            <a:endParaRPr lang="en-US" dirty="0">
              <a:latin typeface="Times New Roman" pitchFamily="18" charset="0"/>
              <a:cs typeface="Times New Roman" pitchFamily="18" charset="0"/>
            </a:endParaRPr>
          </a:p>
          <a:p>
            <a:pPr algn="just"/>
            <a:endParaRPr lang="en-US" dirty="0">
              <a:latin typeface="Times New Roman" pitchFamily="18" charset="0"/>
              <a:cs typeface="Times New Roman" pitchFamily="18" charset="0"/>
            </a:endParaRPr>
          </a:p>
          <a:p>
            <a:pPr algn="just"/>
            <a:r>
              <a:rPr lang="en-US" dirty="0">
                <a:latin typeface="Times New Roman" pitchFamily="18" charset="0"/>
                <a:cs typeface="Times New Roman" pitchFamily="18" charset="0"/>
              </a:rPr>
              <a:t>By identifying, </a:t>
            </a:r>
          </a:p>
          <a:p>
            <a:pPr marL="400050" indent="-400050" algn="just">
              <a:buFont typeface="+mj-lt"/>
              <a:buAutoNum type="romanLcPeriod"/>
            </a:pPr>
            <a:r>
              <a:rPr lang="en-US" sz="1800" dirty="0">
                <a:latin typeface="Times New Roman" pitchFamily="18" charset="0"/>
                <a:cs typeface="Times New Roman" pitchFamily="18" charset="0"/>
              </a:rPr>
              <a:t>Process – Transforms needs into software solution</a:t>
            </a:r>
          </a:p>
          <a:p>
            <a:pPr marL="400050" indent="-400050" algn="just">
              <a:buFont typeface="+mj-lt"/>
              <a:buAutoNum type="romanLcPeriod"/>
            </a:pPr>
            <a:r>
              <a:rPr lang="en-US" dirty="0">
                <a:latin typeface="Times New Roman" pitchFamily="18" charset="0"/>
                <a:cs typeface="Times New Roman" pitchFamily="18" charset="0"/>
              </a:rPr>
              <a:t>Product – Upto the customer needs and expectation</a:t>
            </a:r>
          </a:p>
          <a:p>
            <a:pPr algn="just"/>
            <a:endParaRPr lang="en-US" sz="1800" dirty="0">
              <a:latin typeface="Times New Roman" pitchFamily="18" charset="0"/>
              <a:cs typeface="Times New Roman" pitchFamily="18" charset="0"/>
            </a:endParaRPr>
          </a:p>
          <a:p>
            <a:pPr algn="just"/>
            <a:r>
              <a:rPr lang="en-US" dirty="0">
                <a:latin typeface="Times New Roman" pitchFamily="18" charset="0"/>
                <a:cs typeface="Times New Roman" pitchFamily="18" charset="0"/>
              </a:rPr>
              <a:t>The quality can be measured either by Customer needs/Minimal or no defects</a:t>
            </a:r>
            <a:endParaRPr lang="en-US" sz="1800" dirty="0">
              <a:latin typeface="Times New Roman" pitchFamily="18" charset="0"/>
              <a:cs typeface="Times New Roman" pitchFamily="18" charset="0"/>
            </a:endParaRPr>
          </a:p>
        </p:txBody>
      </p:sp>
    </p:spTree>
    <p:extLst>
      <p:ext uri="{BB962C8B-B14F-4D97-AF65-F5344CB8AC3E}">
        <p14:creationId xmlns:p14="http://schemas.microsoft.com/office/powerpoint/2010/main" val="302700335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1D176C0-CEA0-4319-8C2A-58375EC78E1A}"/>
              </a:ext>
            </a:extLst>
          </p:cNvPr>
          <p:cNvSpPr>
            <a:spLocks noGrp="1"/>
          </p:cNvSpPr>
          <p:nvPr>
            <p:ph type="ftr" sz="quarter" idx="11"/>
          </p:nvPr>
        </p:nvSpPr>
        <p:spPr/>
        <p:txBody>
          <a:bodyPr/>
          <a:lstStyle/>
          <a:p>
            <a:r>
              <a:rPr lang="en-US"/>
              <a:t>SCS1205 OOAD - Unit 1 An Overview of System Development</a:t>
            </a:r>
            <a:endParaRPr lang="en-IN"/>
          </a:p>
        </p:txBody>
      </p:sp>
      <p:sp>
        <p:nvSpPr>
          <p:cNvPr id="3" name="Slide Number Placeholder 2">
            <a:extLst>
              <a:ext uri="{FF2B5EF4-FFF2-40B4-BE49-F238E27FC236}">
                <a16:creationId xmlns:a16="http://schemas.microsoft.com/office/drawing/2014/main" id="{46B6B986-429A-4D38-B520-57AC8A79886D}"/>
              </a:ext>
            </a:extLst>
          </p:cNvPr>
          <p:cNvSpPr>
            <a:spLocks noGrp="1"/>
          </p:cNvSpPr>
          <p:nvPr>
            <p:ph type="sldNum" sz="quarter" idx="12"/>
          </p:nvPr>
        </p:nvSpPr>
        <p:spPr/>
        <p:txBody>
          <a:bodyPr/>
          <a:lstStyle/>
          <a:p>
            <a:fld id="{C47D4F2A-FF3F-4D76-897B-B2071BBC9AF3}" type="slidenum">
              <a:rPr lang="en-IN" smtClean="0"/>
              <a:t>48</a:t>
            </a:fld>
            <a:endParaRPr lang="en-IN"/>
          </a:p>
        </p:txBody>
      </p:sp>
      <p:sp>
        <p:nvSpPr>
          <p:cNvPr id="4" name="Content Placeholder 1">
            <a:extLst>
              <a:ext uri="{FF2B5EF4-FFF2-40B4-BE49-F238E27FC236}">
                <a16:creationId xmlns:a16="http://schemas.microsoft.com/office/drawing/2014/main" id="{5E8AF6D7-25E9-4A6C-8581-FF870ADB593E}"/>
              </a:ext>
            </a:extLst>
          </p:cNvPr>
          <p:cNvSpPr txBox="1">
            <a:spLocks/>
          </p:cNvSpPr>
          <p:nvPr/>
        </p:nvSpPr>
        <p:spPr>
          <a:xfrm>
            <a:off x="1837441" y="286421"/>
            <a:ext cx="8229600" cy="4525963"/>
          </a:xfrm>
          <a:prstGeom prst="rect">
            <a:avLst/>
          </a:prstGeom>
        </p:spPr>
        <p:txBody>
          <a:bodyPr vert="horz">
            <a:noAutofit/>
          </a:bodyPr>
          <a:lst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pPr marL="109728" indent="0">
              <a:buNone/>
            </a:pPr>
            <a:r>
              <a:rPr lang="en-US" sz="2400" b="1" dirty="0">
                <a:latin typeface="Times New Roman" pitchFamily="18" charset="0"/>
                <a:cs typeface="Times New Roman" pitchFamily="18" charset="0"/>
              </a:rPr>
              <a:t>Building high quality software</a:t>
            </a:r>
          </a:p>
          <a:p>
            <a:endParaRPr lang="en-US" sz="1800" b="1" dirty="0">
              <a:latin typeface="Times New Roman" pitchFamily="18" charset="0"/>
              <a:cs typeface="Times New Roman" pitchFamily="18" charset="0"/>
            </a:endParaRPr>
          </a:p>
          <a:p>
            <a:r>
              <a:rPr lang="en-US" sz="1800" b="1" dirty="0">
                <a:latin typeface="Times New Roman" pitchFamily="18" charset="0"/>
                <a:cs typeface="Times New Roman" pitchFamily="18" charset="0"/>
              </a:rPr>
              <a:t>Two Perspectives:- </a:t>
            </a:r>
          </a:p>
          <a:p>
            <a:pPr marL="109728" indent="0">
              <a:buNone/>
            </a:pPr>
            <a:r>
              <a:rPr lang="en-US" sz="1800" b="1" dirty="0">
                <a:latin typeface="Times New Roman" pitchFamily="18" charset="0"/>
                <a:cs typeface="Times New Roman" pitchFamily="18" charset="0"/>
              </a:rPr>
              <a:t>Blum – 2 measures used to check quality</a:t>
            </a:r>
          </a:p>
          <a:p>
            <a:pPr marL="109728" indent="0">
              <a:buNone/>
            </a:pPr>
            <a:r>
              <a:rPr lang="en-US" sz="1800" b="1" dirty="0">
                <a:latin typeface="Times New Roman" pitchFamily="18" charset="0"/>
                <a:cs typeface="Times New Roman" pitchFamily="18" charset="0"/>
              </a:rPr>
              <a:t>Boehm - </a:t>
            </a:r>
          </a:p>
          <a:p>
            <a:endParaRPr lang="en-US" sz="1800" dirty="0">
              <a:latin typeface="Times New Roman" pitchFamily="18" charset="0"/>
              <a:cs typeface="Times New Roman" pitchFamily="18" charset="0"/>
            </a:endParaRPr>
          </a:p>
          <a:p>
            <a:r>
              <a:rPr lang="en-US" sz="1800" dirty="0">
                <a:latin typeface="Times New Roman" pitchFamily="18" charset="0"/>
                <a:cs typeface="Times New Roman" pitchFamily="18" charset="0"/>
              </a:rPr>
              <a:t>Goal is user satisfaction. </a:t>
            </a:r>
            <a:r>
              <a:rPr lang="en-US" sz="1800" dirty="0">
                <a:effectLst/>
                <a:latin typeface="Times New Roman" panose="02020603050405020304" pitchFamily="18" charset="0"/>
                <a:ea typeface="Arial" panose="020B0604020202020204" pitchFamily="34" charset="0"/>
                <a:cs typeface="Arial" panose="020B0604020202020204" pitchFamily="34" charset="0"/>
              </a:rPr>
              <a:t>To achieve high quality software we need to be able to answer the following question.</a:t>
            </a:r>
            <a:endParaRPr lang="en-IN" sz="1800" dirty="0">
              <a:effectLst/>
              <a:latin typeface="Calibri" panose="020F0502020204030204" pitchFamily="34" charset="0"/>
              <a:ea typeface="Calibri" panose="020F0502020204030204" pitchFamily="34" charset="0"/>
              <a:cs typeface="Arial" panose="020B0604020202020204" pitchFamily="34" charset="0"/>
            </a:endParaRPr>
          </a:p>
          <a:p>
            <a:pPr marL="109728" indent="0">
              <a:buFont typeface="Wingdings 3"/>
              <a:buNone/>
            </a:pPr>
            <a:endParaRPr lang="en-US" sz="1800" dirty="0">
              <a:latin typeface="Times New Roman" pitchFamily="18" charset="0"/>
              <a:cs typeface="Times New Roman" pitchFamily="18" charset="0"/>
            </a:endParaRPr>
          </a:p>
          <a:p>
            <a:pPr lvl="1"/>
            <a:r>
              <a:rPr lang="en-US" sz="1800" dirty="0">
                <a:latin typeface="Times New Roman" pitchFamily="18" charset="0"/>
                <a:cs typeface="Times New Roman" pitchFamily="18" charset="0"/>
              </a:rPr>
              <a:t>how do we determine system is ready for delivery</a:t>
            </a:r>
          </a:p>
          <a:p>
            <a:pPr marL="109728" indent="0">
              <a:buFont typeface="Wingdings 3"/>
              <a:buNone/>
            </a:pPr>
            <a:r>
              <a:rPr lang="en-US" sz="1800" dirty="0">
                <a:latin typeface="Times New Roman" pitchFamily="18" charset="0"/>
                <a:cs typeface="Times New Roman" pitchFamily="18" charset="0"/>
              </a:rPr>
              <a:t> </a:t>
            </a:r>
          </a:p>
          <a:p>
            <a:pPr lvl="1"/>
            <a:r>
              <a:rPr lang="en-US" sz="1800" dirty="0">
                <a:latin typeface="Times New Roman" pitchFamily="18" charset="0"/>
                <a:cs typeface="Times New Roman" pitchFamily="18" charset="0"/>
              </a:rPr>
              <a:t>is it now an operational system that satisfies </a:t>
            </a:r>
            <a:r>
              <a:rPr lang="en-US" sz="1800" dirty="0" err="1">
                <a:latin typeface="Times New Roman" pitchFamily="18" charset="0"/>
                <a:cs typeface="Times New Roman" pitchFamily="18" charset="0"/>
              </a:rPr>
              <a:t>users’needs</a:t>
            </a:r>
            <a:endParaRPr lang="en-US" sz="1800" dirty="0">
              <a:latin typeface="Times New Roman" pitchFamily="18" charset="0"/>
              <a:cs typeface="Times New Roman" pitchFamily="18" charset="0"/>
            </a:endParaRPr>
          </a:p>
          <a:p>
            <a:pPr marL="109728" indent="0">
              <a:buFont typeface="Wingdings 3"/>
              <a:buNone/>
            </a:pPr>
            <a:r>
              <a:rPr lang="en-US" sz="1800" dirty="0">
                <a:latin typeface="Times New Roman" pitchFamily="18" charset="0"/>
                <a:cs typeface="Times New Roman" pitchFamily="18" charset="0"/>
              </a:rPr>
              <a:t> </a:t>
            </a:r>
          </a:p>
          <a:p>
            <a:pPr lvl="1"/>
            <a:r>
              <a:rPr lang="en-US" sz="1800" dirty="0">
                <a:latin typeface="Times New Roman" pitchFamily="18" charset="0"/>
                <a:cs typeface="Times New Roman" pitchFamily="18" charset="0"/>
              </a:rPr>
              <a:t>is it correct and operating as we thought it should ?</a:t>
            </a:r>
          </a:p>
          <a:p>
            <a:pPr marL="109728" indent="0">
              <a:buFont typeface="Wingdings 3"/>
              <a:buNone/>
            </a:pPr>
            <a:r>
              <a:rPr lang="en-US" sz="1800" dirty="0">
                <a:latin typeface="Times New Roman" pitchFamily="18" charset="0"/>
                <a:cs typeface="Times New Roman" pitchFamily="18" charset="0"/>
              </a:rPr>
              <a:t> </a:t>
            </a:r>
          </a:p>
          <a:p>
            <a:pPr lvl="1"/>
            <a:r>
              <a:rPr lang="en-US" sz="1800" dirty="0">
                <a:latin typeface="Times New Roman" pitchFamily="18" charset="0"/>
                <a:cs typeface="Times New Roman" pitchFamily="18" charset="0"/>
              </a:rPr>
              <a:t>Does it pass an evaluation process ?</a:t>
            </a:r>
          </a:p>
          <a:p>
            <a:pPr marL="109728" indent="0">
              <a:buFont typeface="Wingdings 3"/>
              <a:buNone/>
            </a:pPr>
            <a:r>
              <a:rPr lang="en-US" sz="1800" dirty="0">
                <a:latin typeface="Times New Roman" pitchFamily="18" charset="0"/>
                <a:cs typeface="Times New Roman" pitchFamily="18" charset="0"/>
              </a:rPr>
              <a:t> </a:t>
            </a:r>
          </a:p>
          <a:p>
            <a:r>
              <a:rPr lang="en-US" sz="1800" dirty="0">
                <a:latin typeface="Times New Roman" pitchFamily="18" charset="0"/>
                <a:cs typeface="Times New Roman" pitchFamily="18" charset="0"/>
              </a:rPr>
              <a:t>Approaches to systems testing</a:t>
            </a:r>
          </a:p>
          <a:p>
            <a:pPr marL="109728" indent="0">
              <a:buFont typeface="Wingdings 3"/>
              <a:buNone/>
            </a:pPr>
            <a:r>
              <a:rPr lang="en-US" sz="1800" dirty="0">
                <a:latin typeface="Times New Roman" pitchFamily="18" charset="0"/>
                <a:cs typeface="Times New Roman" pitchFamily="18" charset="0"/>
              </a:rPr>
              <a:t> </a:t>
            </a:r>
          </a:p>
          <a:p>
            <a:r>
              <a:rPr lang="en-US" sz="1800" dirty="0">
                <a:latin typeface="Times New Roman" pitchFamily="18" charset="0"/>
                <a:cs typeface="Times New Roman" pitchFamily="18" charset="0"/>
              </a:rPr>
              <a:t>Test according to</a:t>
            </a:r>
          </a:p>
          <a:p>
            <a:pPr marL="109728" indent="0">
              <a:buFont typeface="Wingdings 3"/>
              <a:buNone/>
            </a:pPr>
            <a:r>
              <a:rPr lang="en-US" sz="1800" dirty="0">
                <a:latin typeface="Times New Roman" pitchFamily="18" charset="0"/>
                <a:cs typeface="Times New Roman" pitchFamily="18" charset="0"/>
              </a:rPr>
              <a:t> </a:t>
            </a:r>
          </a:p>
          <a:p>
            <a:pPr lvl="1"/>
            <a:r>
              <a:rPr lang="en-US" sz="1800" dirty="0">
                <a:latin typeface="Times New Roman" pitchFamily="18" charset="0"/>
                <a:cs typeface="Times New Roman" pitchFamily="18" charset="0"/>
              </a:rPr>
              <a:t>how it has been built</a:t>
            </a:r>
          </a:p>
          <a:p>
            <a:pPr marL="109728" indent="0">
              <a:buFont typeface="Wingdings 3"/>
              <a:buNone/>
            </a:pPr>
            <a:r>
              <a:rPr lang="en-US" sz="1800" dirty="0">
                <a:latin typeface="Times New Roman" pitchFamily="18" charset="0"/>
                <a:cs typeface="Times New Roman" pitchFamily="18" charset="0"/>
              </a:rPr>
              <a:t> </a:t>
            </a:r>
          </a:p>
          <a:p>
            <a:pPr lvl="1"/>
            <a:r>
              <a:rPr lang="en-US" sz="1800" dirty="0"/>
              <a:t>what it should do</a:t>
            </a:r>
          </a:p>
          <a:p>
            <a:endParaRPr lang="en-US" sz="1800" dirty="0"/>
          </a:p>
        </p:txBody>
      </p:sp>
    </p:spTree>
    <p:extLst>
      <p:ext uri="{BB962C8B-B14F-4D97-AF65-F5344CB8AC3E}">
        <p14:creationId xmlns:p14="http://schemas.microsoft.com/office/powerpoint/2010/main" val="412927721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EB039E4-2781-4B5D-A277-2F2F06F3A475}"/>
              </a:ext>
            </a:extLst>
          </p:cNvPr>
          <p:cNvSpPr>
            <a:spLocks noGrp="1"/>
          </p:cNvSpPr>
          <p:nvPr>
            <p:ph type="ftr" sz="quarter" idx="11"/>
          </p:nvPr>
        </p:nvSpPr>
        <p:spPr/>
        <p:txBody>
          <a:bodyPr/>
          <a:lstStyle/>
          <a:p>
            <a:r>
              <a:rPr lang="en-US"/>
              <a:t>SCS1205 OOAD - Unit 1 An Overview of System Development</a:t>
            </a:r>
            <a:endParaRPr lang="en-IN"/>
          </a:p>
        </p:txBody>
      </p:sp>
      <p:sp>
        <p:nvSpPr>
          <p:cNvPr id="3" name="Slide Number Placeholder 2">
            <a:extLst>
              <a:ext uri="{FF2B5EF4-FFF2-40B4-BE49-F238E27FC236}">
                <a16:creationId xmlns:a16="http://schemas.microsoft.com/office/drawing/2014/main" id="{3A573957-14AB-4805-ADE9-472AA40A228A}"/>
              </a:ext>
            </a:extLst>
          </p:cNvPr>
          <p:cNvSpPr>
            <a:spLocks noGrp="1"/>
          </p:cNvSpPr>
          <p:nvPr>
            <p:ph type="sldNum" sz="quarter" idx="12"/>
          </p:nvPr>
        </p:nvSpPr>
        <p:spPr/>
        <p:txBody>
          <a:bodyPr/>
          <a:lstStyle/>
          <a:p>
            <a:fld id="{C47D4F2A-FF3F-4D76-897B-B2071BBC9AF3}" type="slidenum">
              <a:rPr lang="en-IN" smtClean="0"/>
              <a:t>49</a:t>
            </a:fld>
            <a:endParaRPr lang="en-IN"/>
          </a:p>
        </p:txBody>
      </p:sp>
      <p:sp>
        <p:nvSpPr>
          <p:cNvPr id="5" name="TextBox 4">
            <a:extLst>
              <a:ext uri="{FF2B5EF4-FFF2-40B4-BE49-F238E27FC236}">
                <a16:creationId xmlns:a16="http://schemas.microsoft.com/office/drawing/2014/main" id="{336DAA62-83F0-4950-B877-37BBAD26F66D}"/>
              </a:ext>
            </a:extLst>
          </p:cNvPr>
          <p:cNvSpPr txBox="1"/>
          <p:nvPr/>
        </p:nvSpPr>
        <p:spPr>
          <a:xfrm>
            <a:off x="1850011" y="333559"/>
            <a:ext cx="9113362" cy="2031325"/>
          </a:xfrm>
          <a:prstGeom prst="rect">
            <a:avLst/>
          </a:prstGeom>
          <a:noFill/>
        </p:spPr>
        <p:txBody>
          <a:bodyPr wrap="square">
            <a:spAutoFit/>
          </a:bodyPr>
          <a:lstStyle/>
          <a:p>
            <a:pPr marR="228600" algn="just"/>
            <a:r>
              <a:rPr lang="en-US" sz="1800" dirty="0">
                <a:effectLst/>
                <a:latin typeface="Times New Roman" panose="02020603050405020304" pitchFamily="18" charset="0"/>
                <a:ea typeface="Arial" panose="020B0604020202020204" pitchFamily="34" charset="0"/>
                <a:cs typeface="Arial" panose="020B0604020202020204" pitchFamily="34" charset="0"/>
              </a:rPr>
              <a:t>There are different approaches for systems testing. Blum describes a means of system evaluation in terms of four quality measures,</a:t>
            </a:r>
            <a:endParaRPr lang="en-IN" sz="1200" dirty="0">
              <a:effectLst/>
              <a:latin typeface="Calibri" panose="020F0502020204030204" pitchFamily="34" charset="0"/>
              <a:ea typeface="Calibri" panose="020F0502020204030204" pitchFamily="34" charset="0"/>
              <a:cs typeface="Arial" panose="020B0604020202020204" pitchFamily="34" charset="0"/>
            </a:endParaRPr>
          </a:p>
          <a:p>
            <a:r>
              <a:rPr lang="en-US" sz="1800" dirty="0">
                <a:effectLst/>
                <a:latin typeface="Times New Roman" panose="02020603050405020304" pitchFamily="18" charset="0"/>
                <a:ea typeface="Times New Roman" panose="02020603050405020304" pitchFamily="18" charset="0"/>
                <a:cs typeface="Arial" panose="020B0604020202020204" pitchFamily="34" charset="0"/>
              </a:rPr>
              <a:t> </a:t>
            </a:r>
            <a:endParaRPr lang="en-IN" sz="1200" dirty="0">
              <a:effectLst/>
              <a:latin typeface="Calibri" panose="020F0502020204030204" pitchFamily="34" charset="0"/>
              <a:ea typeface="Calibri" panose="020F0502020204030204" pitchFamily="34" charset="0"/>
              <a:cs typeface="Arial" panose="020B0604020202020204" pitchFamily="34" charset="0"/>
            </a:endParaRPr>
          </a:p>
          <a:p>
            <a:pPr marL="1060450" marR="4445000" indent="-400050">
              <a:spcAft>
                <a:spcPts val="0"/>
              </a:spcAft>
              <a:buFont typeface="+mj-lt"/>
              <a:buAutoNum type="romanLcPeriod"/>
            </a:pPr>
            <a:r>
              <a:rPr lang="en-US" sz="1800" dirty="0">
                <a:effectLst/>
                <a:latin typeface="Times New Roman" panose="02020603050405020304" pitchFamily="18" charset="0"/>
                <a:ea typeface="Arial" panose="020B0604020202020204" pitchFamily="34" charset="0"/>
                <a:cs typeface="Arial" panose="020B0604020202020204" pitchFamily="34" charset="0"/>
              </a:rPr>
              <a:t>Correspondence </a:t>
            </a:r>
          </a:p>
          <a:p>
            <a:pPr marL="1060450" marR="4445000" indent="-400050">
              <a:spcAft>
                <a:spcPts val="0"/>
              </a:spcAft>
              <a:buFont typeface="+mj-lt"/>
              <a:buAutoNum type="romanLcPeriod"/>
            </a:pPr>
            <a:r>
              <a:rPr lang="en-US" sz="1800" dirty="0">
                <a:effectLst/>
                <a:latin typeface="Times New Roman" panose="02020603050405020304" pitchFamily="18" charset="0"/>
                <a:ea typeface="Arial" panose="020B0604020202020204" pitchFamily="34" charset="0"/>
                <a:cs typeface="Arial" panose="020B0604020202020204" pitchFamily="34" charset="0"/>
              </a:rPr>
              <a:t>Correctness</a:t>
            </a:r>
            <a:endParaRPr lang="en-IN" sz="1200" dirty="0">
              <a:latin typeface="Calibri" panose="020F0502020204030204" pitchFamily="34" charset="0"/>
              <a:ea typeface="Arial" panose="020B0604020202020204" pitchFamily="34" charset="0"/>
              <a:cs typeface="Arial" panose="020B0604020202020204" pitchFamily="34" charset="0"/>
            </a:endParaRPr>
          </a:p>
          <a:p>
            <a:pPr marL="1060450" marR="4445000" indent="-400050">
              <a:spcAft>
                <a:spcPts val="0"/>
              </a:spcAft>
              <a:buFont typeface="+mj-lt"/>
              <a:buAutoNum type="romanLcPeriod"/>
            </a:pPr>
            <a:r>
              <a:rPr lang="en-US" sz="1800" dirty="0">
                <a:effectLst/>
                <a:latin typeface="Times New Roman" panose="02020603050405020304" pitchFamily="18" charset="0"/>
                <a:ea typeface="Arial" panose="020B0604020202020204" pitchFamily="34" charset="0"/>
                <a:cs typeface="Arial" panose="020B0604020202020204" pitchFamily="34" charset="0"/>
              </a:rPr>
              <a:t>Verification and </a:t>
            </a:r>
          </a:p>
          <a:p>
            <a:pPr marL="1060450" marR="4432300" indent="-400050">
              <a:spcAft>
                <a:spcPts val="0"/>
              </a:spcAft>
              <a:buFont typeface="+mj-lt"/>
              <a:buAutoNum type="romanLcPeriod"/>
            </a:pPr>
            <a:r>
              <a:rPr lang="en-US" sz="1800" dirty="0">
                <a:effectLst/>
                <a:latin typeface="Times New Roman" panose="02020603050405020304" pitchFamily="18" charset="0"/>
                <a:ea typeface="Arial" panose="020B0604020202020204" pitchFamily="34" charset="0"/>
                <a:cs typeface="Arial" panose="020B0604020202020204" pitchFamily="34" charset="0"/>
              </a:rPr>
              <a:t>Validation</a:t>
            </a:r>
            <a:endParaRPr lang="en-IN" sz="12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6" name="Content Placeholder 1">
            <a:extLst>
              <a:ext uri="{FF2B5EF4-FFF2-40B4-BE49-F238E27FC236}">
                <a16:creationId xmlns:a16="http://schemas.microsoft.com/office/drawing/2014/main" id="{7E880295-F51B-458D-9287-402EC71B2025}"/>
              </a:ext>
            </a:extLst>
          </p:cNvPr>
          <p:cNvSpPr txBox="1">
            <a:spLocks/>
          </p:cNvSpPr>
          <p:nvPr/>
        </p:nvSpPr>
        <p:spPr>
          <a:xfrm>
            <a:off x="1752600" y="2641883"/>
            <a:ext cx="8229600" cy="452596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pic>
        <p:nvPicPr>
          <p:cNvPr id="7" name="Picture 2">
            <a:extLst>
              <a:ext uri="{FF2B5EF4-FFF2-40B4-BE49-F238E27FC236}">
                <a16:creationId xmlns:a16="http://schemas.microsoft.com/office/drawing/2014/main" id="{1214FC55-6FFA-442F-8DF8-A6A771397B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43200" y="2482392"/>
            <a:ext cx="6705600"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476026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CCCF33C-1D4C-4A4E-BFA8-FD645520D917}"/>
              </a:ext>
            </a:extLst>
          </p:cNvPr>
          <p:cNvSpPr>
            <a:spLocks noGrp="1"/>
          </p:cNvSpPr>
          <p:nvPr>
            <p:ph type="ftr" sz="quarter" idx="11"/>
          </p:nvPr>
        </p:nvSpPr>
        <p:spPr>
          <a:xfrm>
            <a:off x="4038600" y="6356350"/>
            <a:ext cx="5029986" cy="365125"/>
          </a:xfrm>
        </p:spPr>
        <p:txBody>
          <a:bodyPr/>
          <a:lstStyle/>
          <a:p>
            <a:r>
              <a:rPr lang="en-US" dirty="0"/>
              <a:t>SCS1205 OOAD - Unit 1 An Overview of System Development</a:t>
            </a:r>
            <a:endParaRPr lang="en-IN" dirty="0"/>
          </a:p>
        </p:txBody>
      </p:sp>
      <p:sp>
        <p:nvSpPr>
          <p:cNvPr id="3" name="Slide Number Placeholder 2">
            <a:extLst>
              <a:ext uri="{FF2B5EF4-FFF2-40B4-BE49-F238E27FC236}">
                <a16:creationId xmlns:a16="http://schemas.microsoft.com/office/drawing/2014/main" id="{9EC99323-B8F0-483C-A0BB-7B12014D0EDB}"/>
              </a:ext>
            </a:extLst>
          </p:cNvPr>
          <p:cNvSpPr>
            <a:spLocks noGrp="1"/>
          </p:cNvSpPr>
          <p:nvPr>
            <p:ph type="sldNum" sz="quarter" idx="12"/>
          </p:nvPr>
        </p:nvSpPr>
        <p:spPr/>
        <p:txBody>
          <a:bodyPr/>
          <a:lstStyle/>
          <a:p>
            <a:fld id="{C47D4F2A-FF3F-4D76-897B-B2071BBC9AF3}" type="slidenum">
              <a:rPr lang="en-IN" smtClean="0"/>
              <a:t>5</a:t>
            </a:fld>
            <a:endParaRPr lang="en-IN"/>
          </a:p>
        </p:txBody>
      </p:sp>
      <p:sp>
        <p:nvSpPr>
          <p:cNvPr id="4" name="Rectangle 3">
            <a:extLst>
              <a:ext uri="{FF2B5EF4-FFF2-40B4-BE49-F238E27FC236}">
                <a16:creationId xmlns:a16="http://schemas.microsoft.com/office/drawing/2014/main" id="{D89EE4C1-5856-4326-AC45-40C7ACF5E27F}"/>
              </a:ext>
            </a:extLst>
          </p:cNvPr>
          <p:cNvSpPr/>
          <p:nvPr/>
        </p:nvSpPr>
        <p:spPr>
          <a:xfrm>
            <a:off x="1474570" y="1081985"/>
            <a:ext cx="9696193" cy="3913059"/>
          </a:xfrm>
          <a:prstGeom prst="rect">
            <a:avLst/>
          </a:prstGeom>
        </p:spPr>
        <p:txBody>
          <a:bodyPr wrap="square">
            <a:spAutoFit/>
          </a:bodyPr>
          <a:lstStyle/>
          <a:p>
            <a:pPr algn="just">
              <a:lnSpc>
                <a:spcPct val="150000"/>
              </a:lnSpc>
            </a:pPr>
            <a:r>
              <a:rPr lang="en-US" sz="2400" b="1" dirty="0"/>
              <a:t>COURSE </a:t>
            </a:r>
            <a:r>
              <a:rPr lang="en-IN" sz="2400" b="1" dirty="0"/>
              <a:t>OUTCOMES</a:t>
            </a:r>
          </a:p>
          <a:p>
            <a:pPr lvl="0" algn="just">
              <a:lnSpc>
                <a:spcPct val="150000"/>
              </a:lnSpc>
            </a:pPr>
            <a:r>
              <a:rPr lang="en-US" sz="2400" dirty="0"/>
              <a:t>CO1 - Understand the basic object model for software development</a:t>
            </a:r>
          </a:p>
          <a:p>
            <a:pPr lvl="0" algn="just">
              <a:lnSpc>
                <a:spcPct val="150000"/>
              </a:lnSpc>
            </a:pPr>
            <a:r>
              <a:rPr lang="en-US" sz="2400" dirty="0"/>
              <a:t>CO2 -  Understand the Object Oriented Methodologies</a:t>
            </a:r>
          </a:p>
          <a:p>
            <a:pPr lvl="0" algn="just">
              <a:lnSpc>
                <a:spcPct val="150000"/>
              </a:lnSpc>
            </a:pPr>
            <a:r>
              <a:rPr lang="en-US" sz="2400" dirty="0"/>
              <a:t>CO3 - Express software design with UML diagrams</a:t>
            </a:r>
          </a:p>
          <a:p>
            <a:pPr lvl="0" algn="just">
              <a:lnSpc>
                <a:spcPct val="150000"/>
              </a:lnSpc>
            </a:pPr>
            <a:r>
              <a:rPr lang="en-US" sz="2400" dirty="0"/>
              <a:t>CO4 -  Understand the concept of Relationships</a:t>
            </a:r>
          </a:p>
          <a:p>
            <a:pPr lvl="0" algn="just">
              <a:lnSpc>
                <a:spcPct val="150000"/>
              </a:lnSpc>
            </a:pPr>
            <a:r>
              <a:rPr lang="en-US" sz="2400" dirty="0"/>
              <a:t>CO5 - Design software applications</a:t>
            </a:r>
          </a:p>
          <a:p>
            <a:pPr lvl="0" algn="just">
              <a:lnSpc>
                <a:spcPct val="150000"/>
              </a:lnSpc>
            </a:pPr>
            <a:r>
              <a:rPr lang="en-US" sz="2400" dirty="0"/>
              <a:t>CO6 - Understand the various testing methodologies for OO software</a:t>
            </a:r>
            <a:endParaRPr lang="en-IN" sz="2400" dirty="0"/>
          </a:p>
        </p:txBody>
      </p:sp>
    </p:spTree>
    <p:extLst>
      <p:ext uri="{BB962C8B-B14F-4D97-AF65-F5344CB8AC3E}">
        <p14:creationId xmlns:p14="http://schemas.microsoft.com/office/powerpoint/2010/main" val="404500097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947F928-9316-48C7-8116-866434B2E751}"/>
              </a:ext>
            </a:extLst>
          </p:cNvPr>
          <p:cNvSpPr>
            <a:spLocks noGrp="1"/>
          </p:cNvSpPr>
          <p:nvPr>
            <p:ph type="ftr" sz="quarter" idx="11"/>
          </p:nvPr>
        </p:nvSpPr>
        <p:spPr/>
        <p:txBody>
          <a:bodyPr/>
          <a:lstStyle/>
          <a:p>
            <a:r>
              <a:rPr lang="en-US"/>
              <a:t>SCS1205 OOAD - Unit 1 An Overview of System Development</a:t>
            </a:r>
            <a:endParaRPr lang="en-IN"/>
          </a:p>
        </p:txBody>
      </p:sp>
      <p:sp>
        <p:nvSpPr>
          <p:cNvPr id="3" name="Slide Number Placeholder 2">
            <a:extLst>
              <a:ext uri="{FF2B5EF4-FFF2-40B4-BE49-F238E27FC236}">
                <a16:creationId xmlns:a16="http://schemas.microsoft.com/office/drawing/2014/main" id="{8BDCE911-4DC2-4E30-8C7D-2A466239A2EB}"/>
              </a:ext>
            </a:extLst>
          </p:cNvPr>
          <p:cNvSpPr>
            <a:spLocks noGrp="1"/>
          </p:cNvSpPr>
          <p:nvPr>
            <p:ph type="sldNum" sz="quarter" idx="12"/>
          </p:nvPr>
        </p:nvSpPr>
        <p:spPr/>
        <p:txBody>
          <a:bodyPr/>
          <a:lstStyle/>
          <a:p>
            <a:fld id="{C47D4F2A-FF3F-4D76-897B-B2071BBC9AF3}" type="slidenum">
              <a:rPr lang="en-IN" smtClean="0"/>
              <a:t>50</a:t>
            </a:fld>
            <a:endParaRPr lang="en-IN"/>
          </a:p>
        </p:txBody>
      </p:sp>
      <p:sp>
        <p:nvSpPr>
          <p:cNvPr id="4" name="Content Placeholder 1">
            <a:extLst>
              <a:ext uri="{FF2B5EF4-FFF2-40B4-BE49-F238E27FC236}">
                <a16:creationId xmlns:a16="http://schemas.microsoft.com/office/drawing/2014/main" id="{5961D0DC-AC56-4761-B84F-22D0C30C683D}"/>
              </a:ext>
            </a:extLst>
          </p:cNvPr>
          <p:cNvSpPr txBox="1">
            <a:spLocks/>
          </p:cNvSpPr>
          <p:nvPr/>
        </p:nvSpPr>
        <p:spPr>
          <a:xfrm>
            <a:off x="1208202" y="1166018"/>
            <a:ext cx="9372600" cy="4525963"/>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09728" indent="0" algn="just">
              <a:buFont typeface="Arial" panose="020B0604020202020204" pitchFamily="34" charset="0"/>
              <a:buNone/>
            </a:pPr>
            <a:r>
              <a:rPr lang="en-US" sz="1900" b="1" dirty="0">
                <a:latin typeface="Times New Roman" pitchFamily="18" charset="0"/>
                <a:cs typeface="Times New Roman" pitchFamily="18" charset="0"/>
              </a:rPr>
              <a:t>4 quality measures</a:t>
            </a:r>
          </a:p>
          <a:p>
            <a:pPr algn="just"/>
            <a:endParaRPr lang="en-US" sz="1900" dirty="0">
              <a:latin typeface="Times New Roman" pitchFamily="18" charset="0"/>
              <a:cs typeface="Times New Roman" pitchFamily="18" charset="0"/>
            </a:endParaRPr>
          </a:p>
          <a:p>
            <a:pPr lvl="1" algn="just"/>
            <a:r>
              <a:rPr lang="en-US" sz="1900" b="1" dirty="0">
                <a:latin typeface="Times New Roman" pitchFamily="18" charset="0"/>
                <a:cs typeface="Times New Roman" pitchFamily="18" charset="0"/>
              </a:rPr>
              <a:t>correspondence</a:t>
            </a:r>
            <a:endParaRPr lang="en-US" sz="1900" dirty="0">
              <a:latin typeface="Times New Roman" pitchFamily="18" charset="0"/>
              <a:cs typeface="Times New Roman" pitchFamily="18" charset="0"/>
            </a:endParaRPr>
          </a:p>
          <a:p>
            <a:pPr lvl="2" algn="just"/>
            <a:r>
              <a:rPr lang="en-US" sz="1900" dirty="0">
                <a:latin typeface="Times New Roman" pitchFamily="18" charset="0"/>
                <a:cs typeface="Times New Roman" pitchFamily="18" charset="0"/>
              </a:rPr>
              <a:t>measures how well delivered system matches needs of operational environment, as described in original requirements statement</a:t>
            </a:r>
          </a:p>
          <a:p>
            <a:pPr lvl="1" algn="just"/>
            <a:r>
              <a:rPr lang="en-US" sz="1900" b="1" dirty="0">
                <a:latin typeface="Times New Roman" pitchFamily="18" charset="0"/>
                <a:cs typeface="Times New Roman" pitchFamily="18" charset="0"/>
              </a:rPr>
              <a:t>validation</a:t>
            </a:r>
          </a:p>
          <a:p>
            <a:pPr lvl="2" algn="just"/>
            <a:r>
              <a:rPr lang="en-US" sz="1900" dirty="0">
                <a:latin typeface="Times New Roman" pitchFamily="18" charset="0"/>
                <a:cs typeface="Times New Roman" pitchFamily="18" charset="0"/>
              </a:rPr>
              <a:t>task of predicting correspondence (true correspondence only determined after system is in place)</a:t>
            </a:r>
          </a:p>
          <a:p>
            <a:pPr lvl="1" algn="just"/>
            <a:r>
              <a:rPr lang="en-US" sz="1900" b="1" dirty="0">
                <a:latin typeface="Times New Roman" pitchFamily="18" charset="0"/>
                <a:cs typeface="Times New Roman" pitchFamily="18" charset="0"/>
              </a:rPr>
              <a:t>correctness</a:t>
            </a:r>
          </a:p>
          <a:p>
            <a:pPr lvl="2" algn="just"/>
            <a:r>
              <a:rPr lang="en-US" sz="1900" dirty="0">
                <a:latin typeface="Times New Roman" pitchFamily="18" charset="0"/>
                <a:cs typeface="Times New Roman" pitchFamily="18" charset="0"/>
              </a:rPr>
              <a:t>measures consistency of product requirements with respect to design specification</a:t>
            </a:r>
          </a:p>
          <a:p>
            <a:pPr lvl="1" algn="just"/>
            <a:r>
              <a:rPr lang="en-US" sz="1900" dirty="0">
                <a:latin typeface="Times New Roman" pitchFamily="18" charset="0"/>
                <a:cs typeface="Times New Roman" pitchFamily="18" charset="0"/>
              </a:rPr>
              <a:t>v</a:t>
            </a:r>
            <a:r>
              <a:rPr lang="en-US" sz="1900" b="1" dirty="0">
                <a:latin typeface="Times New Roman" pitchFamily="18" charset="0"/>
                <a:cs typeface="Times New Roman" pitchFamily="18" charset="0"/>
              </a:rPr>
              <a:t>erification</a:t>
            </a:r>
          </a:p>
          <a:p>
            <a:pPr lvl="2" algn="just"/>
            <a:r>
              <a:rPr lang="en-US" sz="1900" dirty="0">
                <a:latin typeface="Times New Roman" pitchFamily="18" charset="0"/>
                <a:cs typeface="Times New Roman" pitchFamily="18" charset="0"/>
              </a:rPr>
              <a:t>exercise of determining correctness (correctness objective =&gt; always possible to determine if product precisely satisfies requirements of specification)</a:t>
            </a:r>
          </a:p>
          <a:p>
            <a:endParaRPr lang="en-US" dirty="0"/>
          </a:p>
        </p:txBody>
      </p:sp>
    </p:spTree>
    <p:extLst>
      <p:ext uri="{BB962C8B-B14F-4D97-AF65-F5344CB8AC3E}">
        <p14:creationId xmlns:p14="http://schemas.microsoft.com/office/powerpoint/2010/main" val="142825886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D9BF6AD-8C34-4024-B4AB-91389B12F48B}"/>
              </a:ext>
            </a:extLst>
          </p:cNvPr>
          <p:cNvSpPr>
            <a:spLocks noGrp="1"/>
          </p:cNvSpPr>
          <p:nvPr>
            <p:ph type="ftr" sz="quarter" idx="11"/>
          </p:nvPr>
        </p:nvSpPr>
        <p:spPr/>
        <p:txBody>
          <a:bodyPr/>
          <a:lstStyle/>
          <a:p>
            <a:r>
              <a:rPr lang="en-US"/>
              <a:t>SCS1205 OOAD - Unit 1 An Overview of System Development</a:t>
            </a:r>
            <a:endParaRPr lang="en-IN"/>
          </a:p>
        </p:txBody>
      </p:sp>
      <p:sp>
        <p:nvSpPr>
          <p:cNvPr id="3" name="Slide Number Placeholder 2">
            <a:extLst>
              <a:ext uri="{FF2B5EF4-FFF2-40B4-BE49-F238E27FC236}">
                <a16:creationId xmlns:a16="http://schemas.microsoft.com/office/drawing/2014/main" id="{BD209D3E-B9B7-455F-A519-06D9D9757C6E}"/>
              </a:ext>
            </a:extLst>
          </p:cNvPr>
          <p:cNvSpPr>
            <a:spLocks noGrp="1"/>
          </p:cNvSpPr>
          <p:nvPr>
            <p:ph type="sldNum" sz="quarter" idx="12"/>
          </p:nvPr>
        </p:nvSpPr>
        <p:spPr/>
        <p:txBody>
          <a:bodyPr/>
          <a:lstStyle/>
          <a:p>
            <a:fld id="{C47D4F2A-FF3F-4D76-897B-B2071BBC9AF3}" type="slidenum">
              <a:rPr lang="en-IN" smtClean="0"/>
              <a:t>51</a:t>
            </a:fld>
            <a:endParaRPr lang="en-IN"/>
          </a:p>
        </p:txBody>
      </p:sp>
      <p:sp>
        <p:nvSpPr>
          <p:cNvPr id="4" name="Content Placeholder 1">
            <a:extLst>
              <a:ext uri="{FF2B5EF4-FFF2-40B4-BE49-F238E27FC236}">
                <a16:creationId xmlns:a16="http://schemas.microsoft.com/office/drawing/2014/main" id="{485A8E27-DF6C-484F-B75D-EA3347FB67D0}"/>
              </a:ext>
            </a:extLst>
          </p:cNvPr>
          <p:cNvSpPr txBox="1">
            <a:spLocks/>
          </p:cNvSpPr>
          <p:nvPr/>
        </p:nvSpPr>
        <p:spPr>
          <a:xfrm>
            <a:off x="6188698" y="1201414"/>
            <a:ext cx="4435311" cy="4525963"/>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sz="2400" b="1" dirty="0">
                <a:latin typeface="Times New Roman" pitchFamily="18" charset="0"/>
                <a:cs typeface="Times New Roman" pitchFamily="18" charset="0"/>
              </a:rPr>
              <a:t>Verification vs Validation</a:t>
            </a:r>
          </a:p>
          <a:p>
            <a:pPr marL="0" indent="0" algn="just">
              <a:buNone/>
            </a:pPr>
            <a:endParaRPr lang="en-US" sz="1600" b="1" dirty="0">
              <a:latin typeface="Times New Roman" pitchFamily="18" charset="0"/>
              <a:cs typeface="Times New Roman" pitchFamily="18" charset="0"/>
            </a:endParaRPr>
          </a:p>
          <a:p>
            <a:pPr algn="just">
              <a:buFont typeface="Wingdings" panose="05000000000000000000" pitchFamily="2" charset="2"/>
              <a:buChar char="§"/>
            </a:pPr>
            <a:r>
              <a:rPr lang="en-US" sz="1600" b="1" dirty="0">
                <a:latin typeface="Times New Roman" pitchFamily="18" charset="0"/>
                <a:cs typeface="Times New Roman" pitchFamily="18" charset="0"/>
              </a:rPr>
              <a:t>Definition</a:t>
            </a:r>
          </a:p>
          <a:p>
            <a:pPr algn="just">
              <a:buFont typeface="Wingdings" panose="05000000000000000000" pitchFamily="2" charset="2"/>
              <a:buChar char="§"/>
            </a:pPr>
            <a:r>
              <a:rPr lang="en-US" sz="1600" b="1" dirty="0">
                <a:latin typeface="Times New Roman" pitchFamily="18" charset="0"/>
                <a:cs typeface="Times New Roman" pitchFamily="18" charset="0"/>
              </a:rPr>
              <a:t>Execution of code</a:t>
            </a:r>
          </a:p>
          <a:p>
            <a:pPr algn="just">
              <a:buFont typeface="Wingdings" panose="05000000000000000000" pitchFamily="2" charset="2"/>
              <a:buChar char="§"/>
            </a:pPr>
            <a:r>
              <a:rPr lang="en-US" sz="1600" b="1" dirty="0">
                <a:latin typeface="Times New Roman" pitchFamily="18" charset="0"/>
                <a:cs typeface="Times New Roman" pitchFamily="18" charset="0"/>
              </a:rPr>
              <a:t>Who perform it?</a:t>
            </a:r>
          </a:p>
          <a:p>
            <a:pPr algn="just">
              <a:buFont typeface="Wingdings" panose="05000000000000000000" pitchFamily="2" charset="2"/>
              <a:buChar char="§"/>
            </a:pPr>
            <a:r>
              <a:rPr lang="en-US" sz="1600" b="1" dirty="0">
                <a:latin typeface="Times New Roman" pitchFamily="18" charset="0"/>
                <a:cs typeface="Times New Roman" pitchFamily="18" charset="0"/>
              </a:rPr>
              <a:t>Activities Involved</a:t>
            </a:r>
          </a:p>
          <a:p>
            <a:pPr algn="just">
              <a:buFont typeface="Wingdings" panose="05000000000000000000" pitchFamily="2" charset="2"/>
              <a:buChar char="§"/>
            </a:pPr>
            <a:r>
              <a:rPr lang="en-US" sz="1600" b="1" dirty="0">
                <a:latin typeface="Times New Roman" pitchFamily="18" charset="0"/>
                <a:cs typeface="Times New Roman" pitchFamily="18" charset="0"/>
              </a:rPr>
              <a:t>Which activity take place first?</a:t>
            </a:r>
          </a:p>
          <a:p>
            <a:pPr algn="just">
              <a:buFont typeface="Wingdings" panose="05000000000000000000" pitchFamily="2" charset="2"/>
              <a:buChar char="§"/>
            </a:pPr>
            <a:r>
              <a:rPr lang="en-US" sz="1600" b="1" dirty="0">
                <a:latin typeface="Times New Roman" pitchFamily="18" charset="0"/>
                <a:cs typeface="Times New Roman" pitchFamily="18" charset="0"/>
              </a:rPr>
              <a:t>Cost of fixing </a:t>
            </a:r>
          </a:p>
          <a:p>
            <a:pPr algn="just">
              <a:buFont typeface="Wingdings" panose="05000000000000000000" pitchFamily="2" charset="2"/>
              <a:buChar char="§"/>
            </a:pPr>
            <a:r>
              <a:rPr lang="en-US" sz="1600" b="1" dirty="0">
                <a:latin typeface="Times New Roman" pitchFamily="18" charset="0"/>
                <a:cs typeface="Times New Roman" pitchFamily="18" charset="0"/>
              </a:rPr>
              <a:t>What is evaluated</a:t>
            </a:r>
          </a:p>
          <a:p>
            <a:pPr algn="just">
              <a:buFont typeface="Wingdings" panose="05000000000000000000" pitchFamily="2" charset="2"/>
              <a:buChar char="§"/>
            </a:pPr>
            <a:r>
              <a:rPr lang="en-US" sz="1600" b="1" dirty="0">
                <a:latin typeface="Times New Roman" pitchFamily="18" charset="0"/>
                <a:cs typeface="Times New Roman" pitchFamily="18" charset="0"/>
              </a:rPr>
              <a:t>Main aim</a:t>
            </a:r>
          </a:p>
        </p:txBody>
      </p:sp>
      <p:sp>
        <p:nvSpPr>
          <p:cNvPr id="5" name="Content Placeholder 1">
            <a:extLst>
              <a:ext uri="{FF2B5EF4-FFF2-40B4-BE49-F238E27FC236}">
                <a16:creationId xmlns:a16="http://schemas.microsoft.com/office/drawing/2014/main" id="{9B0DE1B9-F7F4-4FA5-A781-B4262FEEF693}"/>
              </a:ext>
            </a:extLst>
          </p:cNvPr>
          <p:cNvSpPr txBox="1">
            <a:spLocks/>
          </p:cNvSpPr>
          <p:nvPr/>
        </p:nvSpPr>
        <p:spPr>
          <a:xfrm>
            <a:off x="1476867" y="1181241"/>
            <a:ext cx="4435311" cy="4525963"/>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sz="2400" b="1" dirty="0">
                <a:latin typeface="Times New Roman" pitchFamily="18" charset="0"/>
                <a:cs typeface="Times New Roman" pitchFamily="18" charset="0"/>
              </a:rPr>
              <a:t>Verification vs Validation</a:t>
            </a:r>
          </a:p>
          <a:p>
            <a:pPr marL="0" indent="0" algn="just">
              <a:buNone/>
            </a:pPr>
            <a:endParaRPr lang="en-US" sz="1600" b="1" dirty="0">
              <a:latin typeface="Times New Roman" pitchFamily="18" charset="0"/>
              <a:cs typeface="Times New Roman" pitchFamily="18" charset="0"/>
            </a:endParaRPr>
          </a:p>
          <a:p>
            <a:pPr algn="just"/>
            <a:r>
              <a:rPr lang="en-US" sz="1600" dirty="0">
                <a:latin typeface="Times New Roman" pitchFamily="18" charset="0"/>
                <a:cs typeface="Times New Roman" pitchFamily="18" charset="0"/>
              </a:rPr>
              <a:t>Verification</a:t>
            </a:r>
          </a:p>
          <a:p>
            <a:pPr lvl="1" algn="just"/>
            <a:r>
              <a:rPr lang="en-US" sz="1600" dirty="0">
                <a:latin typeface="Times New Roman" pitchFamily="18" charset="0"/>
                <a:cs typeface="Times New Roman" pitchFamily="18" charset="0"/>
              </a:rPr>
              <a:t>am I building the product right ?</a:t>
            </a:r>
          </a:p>
          <a:p>
            <a:pPr lvl="1" algn="just"/>
            <a:r>
              <a:rPr lang="en-US" sz="1600" dirty="0">
                <a:latin typeface="Times New Roman" pitchFamily="18" charset="0"/>
                <a:cs typeface="Times New Roman" pitchFamily="18" charset="0"/>
              </a:rPr>
              <a:t>Begin after specification accepted</a:t>
            </a:r>
          </a:p>
          <a:p>
            <a:pPr algn="just"/>
            <a:r>
              <a:rPr lang="en-US" sz="1600" dirty="0">
                <a:latin typeface="Times New Roman" pitchFamily="18" charset="0"/>
                <a:cs typeface="Times New Roman" pitchFamily="18" charset="0"/>
              </a:rPr>
              <a:t>Validation</a:t>
            </a:r>
          </a:p>
          <a:p>
            <a:pPr lvl="1" algn="just"/>
            <a:r>
              <a:rPr lang="en-US" sz="1600" dirty="0">
                <a:latin typeface="Times New Roman" pitchFamily="18" charset="0"/>
                <a:cs typeface="Times New Roman" pitchFamily="18" charset="0"/>
              </a:rPr>
              <a:t>am I building the right product ?</a:t>
            </a:r>
          </a:p>
          <a:p>
            <a:pPr lvl="1" algn="just"/>
            <a:r>
              <a:rPr lang="en-US" sz="1600" dirty="0">
                <a:latin typeface="Times New Roman" pitchFamily="18" charset="0"/>
                <a:cs typeface="Times New Roman" pitchFamily="18" charset="0"/>
              </a:rPr>
              <a:t>Begins as soon as project starts</a:t>
            </a:r>
          </a:p>
          <a:p>
            <a:pPr algn="just"/>
            <a:endParaRPr lang="en-US" sz="1600" dirty="0">
              <a:latin typeface="Times New Roman" pitchFamily="18" charset="0"/>
              <a:cs typeface="Times New Roman" pitchFamily="18" charset="0"/>
            </a:endParaRPr>
          </a:p>
          <a:p>
            <a:pPr algn="just"/>
            <a:r>
              <a:rPr lang="en-US" sz="1600" dirty="0">
                <a:latin typeface="Times New Roman" pitchFamily="18" charset="0"/>
                <a:cs typeface="Times New Roman" pitchFamily="18" charset="0"/>
              </a:rPr>
              <a:t>Verification &amp; validation independent of each other</a:t>
            </a:r>
          </a:p>
          <a:p>
            <a:pPr lvl="1" algn="just"/>
            <a:r>
              <a:rPr lang="en-US" sz="1600" dirty="0">
                <a:latin typeface="Times New Roman" pitchFamily="18" charset="0"/>
                <a:cs typeface="Times New Roman" pitchFamily="18" charset="0"/>
              </a:rPr>
              <a:t>even if product follows spec, it may be a wrong product if specification is wrong</a:t>
            </a:r>
          </a:p>
          <a:p>
            <a:pPr lvl="1" algn="just"/>
            <a:r>
              <a:rPr lang="en-US" sz="1600" dirty="0" err="1">
                <a:latin typeface="Times New Roman" pitchFamily="18" charset="0"/>
                <a:cs typeface="Times New Roman" pitchFamily="18" charset="0"/>
              </a:rPr>
              <a:t>eg</a:t>
            </a:r>
            <a:r>
              <a:rPr lang="en-US" sz="1600" dirty="0">
                <a:latin typeface="Times New Roman" pitchFamily="18" charset="0"/>
                <a:cs typeface="Times New Roman" pitchFamily="18" charset="0"/>
              </a:rPr>
              <a:t>: report missing, initial design no longer reflect current needs</a:t>
            </a:r>
          </a:p>
          <a:p>
            <a:pPr marL="457200" lvl="1" indent="0" algn="just">
              <a:buNone/>
            </a:pPr>
            <a:endParaRPr lang="en-US" sz="1600" dirty="0">
              <a:latin typeface="Times New Roman" pitchFamily="18" charset="0"/>
              <a:cs typeface="Times New Roman" pitchFamily="18" charset="0"/>
            </a:endParaRPr>
          </a:p>
          <a:p>
            <a:pPr algn="just"/>
            <a:endParaRPr lang="en-US" dirty="0"/>
          </a:p>
        </p:txBody>
      </p:sp>
    </p:spTree>
    <p:extLst>
      <p:ext uri="{BB962C8B-B14F-4D97-AF65-F5344CB8AC3E}">
        <p14:creationId xmlns:p14="http://schemas.microsoft.com/office/powerpoint/2010/main" val="294570288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0D242BC-D736-480F-8379-F6FBAAB832F5}"/>
              </a:ext>
            </a:extLst>
          </p:cNvPr>
          <p:cNvSpPr>
            <a:spLocks noGrp="1"/>
          </p:cNvSpPr>
          <p:nvPr>
            <p:ph type="ftr" sz="quarter" idx="11"/>
          </p:nvPr>
        </p:nvSpPr>
        <p:spPr/>
        <p:txBody>
          <a:bodyPr/>
          <a:lstStyle/>
          <a:p>
            <a:r>
              <a:rPr lang="en-US"/>
              <a:t>SCS1205 OOAD - Unit 1 An Overview of System Development</a:t>
            </a:r>
            <a:endParaRPr lang="en-IN"/>
          </a:p>
        </p:txBody>
      </p:sp>
      <p:sp>
        <p:nvSpPr>
          <p:cNvPr id="3" name="Slide Number Placeholder 2">
            <a:extLst>
              <a:ext uri="{FF2B5EF4-FFF2-40B4-BE49-F238E27FC236}">
                <a16:creationId xmlns:a16="http://schemas.microsoft.com/office/drawing/2014/main" id="{6542D565-87A2-4CC0-9955-F957C91503C4}"/>
              </a:ext>
            </a:extLst>
          </p:cNvPr>
          <p:cNvSpPr>
            <a:spLocks noGrp="1"/>
          </p:cNvSpPr>
          <p:nvPr>
            <p:ph type="sldNum" sz="quarter" idx="12"/>
          </p:nvPr>
        </p:nvSpPr>
        <p:spPr/>
        <p:txBody>
          <a:bodyPr/>
          <a:lstStyle/>
          <a:p>
            <a:fld id="{C47D4F2A-FF3F-4D76-897B-B2071BBC9AF3}" type="slidenum">
              <a:rPr lang="en-IN" smtClean="0"/>
              <a:t>52</a:t>
            </a:fld>
            <a:endParaRPr lang="en-IN"/>
          </a:p>
        </p:txBody>
      </p:sp>
      <p:sp>
        <p:nvSpPr>
          <p:cNvPr id="5" name="TextBox 4">
            <a:extLst>
              <a:ext uri="{FF2B5EF4-FFF2-40B4-BE49-F238E27FC236}">
                <a16:creationId xmlns:a16="http://schemas.microsoft.com/office/drawing/2014/main" id="{3649696A-2903-4476-894F-99FE2188D328}"/>
              </a:ext>
            </a:extLst>
          </p:cNvPr>
          <p:cNvSpPr txBox="1"/>
          <p:nvPr/>
        </p:nvSpPr>
        <p:spPr>
          <a:xfrm>
            <a:off x="1423447" y="890781"/>
            <a:ext cx="9455085" cy="3677930"/>
          </a:xfrm>
          <a:prstGeom prst="rect">
            <a:avLst/>
          </a:prstGeom>
          <a:noFill/>
        </p:spPr>
        <p:txBody>
          <a:bodyPr wrap="square">
            <a:spAutoFit/>
          </a:bodyPr>
          <a:lstStyle/>
          <a:p>
            <a:pPr algn="just"/>
            <a:r>
              <a:rPr lang="en-US" sz="2400" b="1" dirty="0">
                <a:latin typeface="Times New Roman" pitchFamily="18" charset="0"/>
                <a:cs typeface="Times New Roman" pitchFamily="18" charset="0"/>
              </a:rPr>
              <a:t>Object-oriented approach: A use-case driven approach</a:t>
            </a:r>
          </a:p>
          <a:p>
            <a:pPr algn="just"/>
            <a:endParaRPr lang="en-US" sz="1900" b="1" dirty="0">
              <a:latin typeface="Times New Roman" pitchFamily="18" charset="0"/>
              <a:cs typeface="Times New Roman" pitchFamily="18" charset="0"/>
            </a:endParaRPr>
          </a:p>
          <a:p>
            <a:pPr lvl="0" algn="just"/>
            <a:r>
              <a:rPr lang="en-US" sz="1900" dirty="0">
                <a:latin typeface="Times New Roman" pitchFamily="18" charset="0"/>
                <a:cs typeface="Times New Roman" pitchFamily="18" charset="0"/>
              </a:rPr>
              <a:t>Object-oriented software development life cycle consists of</a:t>
            </a:r>
          </a:p>
          <a:p>
            <a:pPr marL="971550" lvl="1" indent="-514350" algn="just">
              <a:buFont typeface="+mj-lt"/>
              <a:buAutoNum type="romanLcPeriod"/>
            </a:pPr>
            <a:r>
              <a:rPr lang="en-US" sz="1900" dirty="0">
                <a:latin typeface="Times New Roman" pitchFamily="18" charset="0"/>
                <a:cs typeface="Times New Roman" pitchFamily="18" charset="0"/>
              </a:rPr>
              <a:t>Object-oriented analysis</a:t>
            </a:r>
          </a:p>
          <a:p>
            <a:pPr marL="971550" lvl="1" indent="-514350" algn="just">
              <a:buFont typeface="+mj-lt"/>
              <a:buAutoNum type="romanLcPeriod"/>
            </a:pPr>
            <a:r>
              <a:rPr lang="en-US" sz="1900" dirty="0">
                <a:latin typeface="Times New Roman" pitchFamily="18" charset="0"/>
                <a:cs typeface="Times New Roman" pitchFamily="18" charset="0"/>
              </a:rPr>
              <a:t>Object-oriented design</a:t>
            </a:r>
          </a:p>
          <a:p>
            <a:pPr marL="971550" lvl="1" indent="-514350" algn="just">
              <a:buFont typeface="+mj-lt"/>
              <a:buAutoNum type="romanLcPeriod"/>
            </a:pPr>
            <a:r>
              <a:rPr lang="en-US" sz="1900" dirty="0">
                <a:latin typeface="Times New Roman" pitchFamily="18" charset="0"/>
                <a:cs typeface="Times New Roman" pitchFamily="18" charset="0"/>
              </a:rPr>
              <a:t>Object-oriented implementation</a:t>
            </a:r>
          </a:p>
          <a:p>
            <a:pPr lvl="1" algn="just"/>
            <a:endParaRPr lang="en-US" sz="1900" dirty="0">
              <a:latin typeface="Times New Roman" pitchFamily="18" charset="0"/>
              <a:cs typeface="Times New Roman" pitchFamily="18" charset="0"/>
            </a:endParaRPr>
          </a:p>
          <a:p>
            <a:pPr lvl="0" algn="just"/>
            <a:r>
              <a:rPr lang="en-US" sz="1900" dirty="0">
                <a:latin typeface="Times New Roman" pitchFamily="18" charset="0"/>
                <a:cs typeface="Times New Roman" pitchFamily="18" charset="0"/>
              </a:rPr>
              <a:t>Use-case model can be employed throughout most activities of software development </a:t>
            </a:r>
          </a:p>
          <a:p>
            <a:pPr marL="342900" lvl="0" indent="-342900" algn="just">
              <a:buFont typeface="Courier New" panose="02070309020205020404" pitchFamily="49" charset="0"/>
              <a:buChar char="o"/>
            </a:pPr>
            <a:r>
              <a:rPr lang="en-US" sz="1900" dirty="0">
                <a:latin typeface="Times New Roman" pitchFamily="18" charset="0"/>
                <a:cs typeface="Times New Roman" pitchFamily="18" charset="0"/>
              </a:rPr>
              <a:t>designs traceable across requirements, analysis, design, implementation &amp; testing can be produced </a:t>
            </a:r>
          </a:p>
          <a:p>
            <a:pPr marL="342900" lvl="0" indent="-342900" algn="just">
              <a:buFont typeface="Courier New" panose="02070309020205020404" pitchFamily="49" charset="0"/>
              <a:buChar char="o"/>
            </a:pPr>
            <a:r>
              <a:rPr lang="en-US" sz="1900" dirty="0">
                <a:latin typeface="Times New Roman" pitchFamily="18" charset="0"/>
                <a:cs typeface="Times New Roman" pitchFamily="18" charset="0"/>
              </a:rPr>
              <a:t>all design decisions can be traced back directly to user requirements </a:t>
            </a:r>
          </a:p>
          <a:p>
            <a:pPr marL="342900" lvl="0" indent="-342900" algn="just">
              <a:buFont typeface="Courier New" panose="02070309020205020404" pitchFamily="49" charset="0"/>
              <a:buChar char="o"/>
            </a:pPr>
            <a:r>
              <a:rPr lang="en-US" sz="1900" dirty="0">
                <a:latin typeface="Times New Roman" pitchFamily="18" charset="0"/>
                <a:cs typeface="Times New Roman" pitchFamily="18" charset="0"/>
              </a:rPr>
              <a:t>usage scenarios can be test scenarios.</a:t>
            </a:r>
          </a:p>
        </p:txBody>
      </p:sp>
    </p:spTree>
    <p:extLst>
      <p:ext uri="{BB962C8B-B14F-4D97-AF65-F5344CB8AC3E}">
        <p14:creationId xmlns:p14="http://schemas.microsoft.com/office/powerpoint/2010/main" val="204105213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B3E1FD7-7F38-4621-996B-07AE20F6ED78}"/>
              </a:ext>
            </a:extLst>
          </p:cNvPr>
          <p:cNvSpPr>
            <a:spLocks noGrp="1"/>
          </p:cNvSpPr>
          <p:nvPr>
            <p:ph type="ftr" sz="quarter" idx="11"/>
          </p:nvPr>
        </p:nvSpPr>
        <p:spPr/>
        <p:txBody>
          <a:bodyPr/>
          <a:lstStyle/>
          <a:p>
            <a:r>
              <a:rPr lang="en-US"/>
              <a:t>SCS1205 OOAD - Unit 1 An Overview of System Development</a:t>
            </a:r>
            <a:endParaRPr lang="en-IN"/>
          </a:p>
        </p:txBody>
      </p:sp>
      <p:sp>
        <p:nvSpPr>
          <p:cNvPr id="3" name="Slide Number Placeholder 2">
            <a:extLst>
              <a:ext uri="{FF2B5EF4-FFF2-40B4-BE49-F238E27FC236}">
                <a16:creationId xmlns:a16="http://schemas.microsoft.com/office/drawing/2014/main" id="{CEC8CF5C-7E64-49E0-92A3-6D1975B0F205}"/>
              </a:ext>
            </a:extLst>
          </p:cNvPr>
          <p:cNvSpPr>
            <a:spLocks noGrp="1"/>
          </p:cNvSpPr>
          <p:nvPr>
            <p:ph type="sldNum" sz="quarter" idx="12"/>
          </p:nvPr>
        </p:nvSpPr>
        <p:spPr/>
        <p:txBody>
          <a:bodyPr/>
          <a:lstStyle/>
          <a:p>
            <a:fld id="{C47D4F2A-FF3F-4D76-897B-B2071BBC9AF3}" type="slidenum">
              <a:rPr lang="en-IN" smtClean="0"/>
              <a:t>53</a:t>
            </a:fld>
            <a:endParaRPr lang="en-IN"/>
          </a:p>
        </p:txBody>
      </p:sp>
      <p:sp>
        <p:nvSpPr>
          <p:cNvPr id="4" name="Content Placeholder 1">
            <a:extLst>
              <a:ext uri="{FF2B5EF4-FFF2-40B4-BE49-F238E27FC236}">
                <a16:creationId xmlns:a16="http://schemas.microsoft.com/office/drawing/2014/main" id="{1A82139F-DC16-4B45-9486-635C56699245}"/>
              </a:ext>
            </a:extLst>
          </p:cNvPr>
          <p:cNvSpPr txBox="1">
            <a:spLocks/>
          </p:cNvSpPr>
          <p:nvPr/>
        </p:nvSpPr>
        <p:spPr>
          <a:xfrm>
            <a:off x="1418735" y="527900"/>
            <a:ext cx="9704894" cy="546754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300" b="1" dirty="0">
                <a:latin typeface="Times New Roman" pitchFamily="18" charset="0"/>
                <a:cs typeface="Times New Roman" pitchFamily="18" charset="0"/>
              </a:rPr>
              <a:t>Object-oriented Systems Development Approach</a:t>
            </a:r>
          </a:p>
          <a:p>
            <a:endParaRPr lang="en-US" dirty="0"/>
          </a:p>
        </p:txBody>
      </p:sp>
      <p:pic>
        <p:nvPicPr>
          <p:cNvPr id="5" name="Picture 2">
            <a:extLst>
              <a:ext uri="{FF2B5EF4-FFF2-40B4-BE49-F238E27FC236}">
                <a16:creationId xmlns:a16="http://schemas.microsoft.com/office/drawing/2014/main" id="{CE09985E-2D36-42D9-8F84-A0B3FBFC34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15360" y="1535249"/>
            <a:ext cx="10089036" cy="47174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7247988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843A8F4E-30CF-4338-AF4C-A83A12DF6B04}"/>
              </a:ext>
            </a:extLst>
          </p:cNvPr>
          <p:cNvSpPr>
            <a:spLocks noGrp="1"/>
          </p:cNvSpPr>
          <p:nvPr>
            <p:ph type="ftr" sz="quarter" idx="11"/>
          </p:nvPr>
        </p:nvSpPr>
        <p:spPr/>
        <p:txBody>
          <a:bodyPr/>
          <a:lstStyle/>
          <a:p>
            <a:r>
              <a:rPr lang="en-US"/>
              <a:t>SCS1205 OOAD - Unit 1 An Overview of System Development</a:t>
            </a:r>
            <a:endParaRPr lang="en-IN"/>
          </a:p>
        </p:txBody>
      </p:sp>
      <p:sp>
        <p:nvSpPr>
          <p:cNvPr id="3" name="Slide Number Placeholder 2">
            <a:extLst>
              <a:ext uri="{FF2B5EF4-FFF2-40B4-BE49-F238E27FC236}">
                <a16:creationId xmlns:a16="http://schemas.microsoft.com/office/drawing/2014/main" id="{7C44E68C-E475-4BA6-8C3E-7D0AC0EE6863}"/>
              </a:ext>
            </a:extLst>
          </p:cNvPr>
          <p:cNvSpPr>
            <a:spLocks noGrp="1"/>
          </p:cNvSpPr>
          <p:nvPr>
            <p:ph type="sldNum" sz="quarter" idx="12"/>
          </p:nvPr>
        </p:nvSpPr>
        <p:spPr/>
        <p:txBody>
          <a:bodyPr/>
          <a:lstStyle/>
          <a:p>
            <a:fld id="{C47D4F2A-FF3F-4D76-897B-B2071BBC9AF3}" type="slidenum">
              <a:rPr lang="en-IN" smtClean="0"/>
              <a:t>54</a:t>
            </a:fld>
            <a:endParaRPr lang="en-IN"/>
          </a:p>
        </p:txBody>
      </p:sp>
      <p:sp>
        <p:nvSpPr>
          <p:cNvPr id="4" name="Content Placeholder 1">
            <a:extLst>
              <a:ext uri="{FF2B5EF4-FFF2-40B4-BE49-F238E27FC236}">
                <a16:creationId xmlns:a16="http://schemas.microsoft.com/office/drawing/2014/main" id="{7F112C3C-5EE6-4AD9-A889-D4B108EC972A}"/>
              </a:ext>
            </a:extLst>
          </p:cNvPr>
          <p:cNvSpPr txBox="1">
            <a:spLocks/>
          </p:cNvSpPr>
          <p:nvPr/>
        </p:nvSpPr>
        <p:spPr>
          <a:xfrm>
            <a:off x="2304854" y="515582"/>
            <a:ext cx="8229600" cy="452596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sz="1600" b="1">
                <a:latin typeface="Times New Roman" pitchFamily="18" charset="0"/>
                <a:cs typeface="Times New Roman" pitchFamily="18" charset="0"/>
              </a:rPr>
              <a:t>Using Jacobson et al. life cycle model – traceable design across development</a:t>
            </a:r>
          </a:p>
          <a:p>
            <a:endParaRPr lang="en-US" dirty="0"/>
          </a:p>
        </p:txBody>
      </p:sp>
      <p:pic>
        <p:nvPicPr>
          <p:cNvPr id="5" name="Picture 2">
            <a:extLst>
              <a:ext uri="{FF2B5EF4-FFF2-40B4-BE49-F238E27FC236}">
                <a16:creationId xmlns:a16="http://schemas.microsoft.com/office/drawing/2014/main" id="{C74D66E7-91D3-42DA-BFFA-5D0B933732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54795" y="1145159"/>
            <a:ext cx="6882410" cy="50095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3480075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58B7960-B240-4ABF-8EA6-59ED08BB2907}"/>
              </a:ext>
            </a:extLst>
          </p:cNvPr>
          <p:cNvSpPr>
            <a:spLocks noGrp="1"/>
          </p:cNvSpPr>
          <p:nvPr>
            <p:ph type="ftr" sz="quarter" idx="11"/>
          </p:nvPr>
        </p:nvSpPr>
        <p:spPr/>
        <p:txBody>
          <a:bodyPr/>
          <a:lstStyle/>
          <a:p>
            <a:r>
              <a:rPr lang="en-US"/>
              <a:t>SCS1205 OOAD - Unit 1 An Overview of System Development</a:t>
            </a:r>
            <a:endParaRPr lang="en-IN"/>
          </a:p>
        </p:txBody>
      </p:sp>
      <p:sp>
        <p:nvSpPr>
          <p:cNvPr id="3" name="Slide Number Placeholder 2">
            <a:extLst>
              <a:ext uri="{FF2B5EF4-FFF2-40B4-BE49-F238E27FC236}">
                <a16:creationId xmlns:a16="http://schemas.microsoft.com/office/drawing/2014/main" id="{E16A20E2-0BD4-46F2-84AC-EBAB2A2641E6}"/>
              </a:ext>
            </a:extLst>
          </p:cNvPr>
          <p:cNvSpPr>
            <a:spLocks noGrp="1"/>
          </p:cNvSpPr>
          <p:nvPr>
            <p:ph type="sldNum" sz="quarter" idx="12"/>
          </p:nvPr>
        </p:nvSpPr>
        <p:spPr/>
        <p:txBody>
          <a:bodyPr/>
          <a:lstStyle/>
          <a:p>
            <a:fld id="{C47D4F2A-FF3F-4D76-897B-B2071BBC9AF3}" type="slidenum">
              <a:rPr lang="en-IN" smtClean="0"/>
              <a:t>55</a:t>
            </a:fld>
            <a:endParaRPr lang="en-IN"/>
          </a:p>
        </p:txBody>
      </p:sp>
      <p:sp>
        <p:nvSpPr>
          <p:cNvPr id="5" name="TextBox 4">
            <a:extLst>
              <a:ext uri="{FF2B5EF4-FFF2-40B4-BE49-F238E27FC236}">
                <a16:creationId xmlns:a16="http://schemas.microsoft.com/office/drawing/2014/main" id="{42D122BA-F10B-4043-85B3-929DE87CD627}"/>
              </a:ext>
            </a:extLst>
          </p:cNvPr>
          <p:cNvSpPr txBox="1"/>
          <p:nvPr/>
        </p:nvSpPr>
        <p:spPr>
          <a:xfrm>
            <a:off x="1859437" y="560055"/>
            <a:ext cx="9028521" cy="5686172"/>
          </a:xfrm>
          <a:prstGeom prst="rect">
            <a:avLst/>
          </a:prstGeom>
          <a:noFill/>
        </p:spPr>
        <p:txBody>
          <a:bodyPr wrap="square">
            <a:spAutoFit/>
          </a:bodyPr>
          <a:lstStyle/>
          <a:p>
            <a:pPr marL="63500">
              <a:spcBef>
                <a:spcPts val="375"/>
              </a:spcBef>
              <a:spcAft>
                <a:spcPts val="0"/>
              </a:spcAft>
            </a:pPr>
            <a:r>
              <a:rPr lang="en-US" sz="1900" b="1" dirty="0">
                <a:effectLst/>
                <a:latin typeface="Times New Roman" panose="02020603050405020304" pitchFamily="18" charset="0"/>
                <a:ea typeface="Times New Roman" panose="02020603050405020304" pitchFamily="18" charset="0"/>
              </a:rPr>
              <a:t>Object-Oriented </a:t>
            </a:r>
            <a:r>
              <a:rPr lang="en-US" sz="1900" b="1" dirty="0">
                <a:latin typeface="Times New Roman" panose="02020603050405020304" pitchFamily="18" charset="0"/>
                <a:ea typeface="Times New Roman" panose="02020603050405020304" pitchFamily="18" charset="0"/>
              </a:rPr>
              <a:t>S</a:t>
            </a:r>
            <a:r>
              <a:rPr lang="en-US" sz="1900" b="1" dirty="0">
                <a:effectLst/>
                <a:latin typeface="Times New Roman" panose="02020603050405020304" pitchFamily="18" charset="0"/>
                <a:ea typeface="Times New Roman" panose="02020603050405020304" pitchFamily="18" charset="0"/>
              </a:rPr>
              <a:t>oftware Development</a:t>
            </a:r>
            <a:endParaRPr lang="en-IN" sz="1900" dirty="0">
              <a:effectLst/>
              <a:latin typeface="Times New Roman" panose="02020603050405020304" pitchFamily="18" charset="0"/>
              <a:ea typeface="Times New Roman" panose="02020603050405020304" pitchFamily="18" charset="0"/>
            </a:endParaRPr>
          </a:p>
          <a:p>
            <a:pPr>
              <a:spcBef>
                <a:spcPts val="15"/>
              </a:spcBef>
            </a:pPr>
            <a:r>
              <a:rPr lang="en-US" sz="1900" b="1" dirty="0">
                <a:effectLst/>
                <a:latin typeface="Times New Roman" panose="02020603050405020304" pitchFamily="18" charset="0"/>
                <a:ea typeface="Times New Roman" panose="02020603050405020304" pitchFamily="18" charset="0"/>
              </a:rPr>
              <a:t> </a:t>
            </a:r>
            <a:endParaRPr lang="en-IN" sz="1900" dirty="0">
              <a:effectLst/>
              <a:latin typeface="Times New Roman" panose="02020603050405020304" pitchFamily="18" charset="0"/>
              <a:ea typeface="Times New Roman" panose="02020603050405020304" pitchFamily="18" charset="0"/>
            </a:endParaRPr>
          </a:p>
          <a:p>
            <a:pPr lvl="0">
              <a:buSzPts val="1200"/>
              <a:tabLst>
                <a:tab pos="596900" algn="l"/>
                <a:tab pos="597535" algn="l"/>
              </a:tabLst>
            </a:pPr>
            <a:r>
              <a:rPr lang="en-US" sz="1900" b="1" dirty="0">
                <a:effectLst/>
                <a:latin typeface="Times New Roman" panose="02020603050405020304" pitchFamily="18" charset="0"/>
                <a:ea typeface="Times New Roman" panose="02020603050405020304" pitchFamily="18" charset="0"/>
              </a:rPr>
              <a:t>Activities</a:t>
            </a:r>
            <a:endParaRPr lang="en-IN" sz="1900" b="1" dirty="0">
              <a:effectLst/>
              <a:latin typeface="Times New Roman" panose="02020603050405020304" pitchFamily="18" charset="0"/>
              <a:ea typeface="Times New Roman" panose="02020603050405020304" pitchFamily="18" charset="0"/>
            </a:endParaRPr>
          </a:p>
          <a:p>
            <a:pPr>
              <a:spcBef>
                <a:spcPts val="35"/>
              </a:spcBef>
            </a:pPr>
            <a:r>
              <a:rPr lang="en-US" sz="1900" b="1" dirty="0">
                <a:effectLst/>
                <a:latin typeface="Times New Roman" panose="02020603050405020304" pitchFamily="18" charset="0"/>
                <a:ea typeface="Times New Roman" panose="02020603050405020304" pitchFamily="18" charset="0"/>
              </a:rPr>
              <a:t> </a:t>
            </a:r>
            <a:endParaRPr lang="en-IN" sz="1900" dirty="0">
              <a:effectLst/>
              <a:latin typeface="Times New Roman" panose="02020603050405020304" pitchFamily="18" charset="0"/>
              <a:ea typeface="Times New Roman" panose="02020603050405020304" pitchFamily="18" charset="0"/>
            </a:endParaRPr>
          </a:p>
          <a:p>
            <a:pPr marL="342900" lvl="0" indent="-342900">
              <a:spcBef>
                <a:spcPts val="5"/>
              </a:spcBef>
              <a:spcAft>
                <a:spcPts val="0"/>
              </a:spcAft>
              <a:buSzPts val="1200"/>
              <a:buFont typeface="Times New Roman" panose="02020603050405020304" pitchFamily="18" charset="0"/>
              <a:buChar char="•"/>
              <a:tabLst>
                <a:tab pos="1511935" algn="l"/>
                <a:tab pos="1512570" algn="l"/>
              </a:tabLst>
            </a:pPr>
            <a:r>
              <a:rPr lang="en-US" sz="1900" dirty="0">
                <a:effectLst/>
                <a:latin typeface="Times New Roman" panose="02020603050405020304" pitchFamily="18" charset="0"/>
                <a:ea typeface="Times New Roman" panose="02020603050405020304" pitchFamily="18" charset="0"/>
              </a:rPr>
              <a:t>Object-oriented analysis - use case</a:t>
            </a:r>
            <a:r>
              <a:rPr lang="en-US" sz="1900" spc="20" dirty="0">
                <a:effectLst/>
                <a:latin typeface="Times New Roman" panose="02020603050405020304" pitchFamily="18" charset="0"/>
                <a:ea typeface="Times New Roman" panose="02020603050405020304" pitchFamily="18" charset="0"/>
              </a:rPr>
              <a:t> </a:t>
            </a:r>
            <a:r>
              <a:rPr lang="en-US" sz="1900" dirty="0">
                <a:effectLst/>
                <a:latin typeface="Times New Roman" panose="02020603050405020304" pitchFamily="18" charset="0"/>
                <a:ea typeface="Times New Roman" panose="02020603050405020304" pitchFamily="18" charset="0"/>
              </a:rPr>
              <a:t>driven</a:t>
            </a:r>
            <a:endParaRPr lang="en-IN" sz="1900" dirty="0">
              <a:effectLst/>
              <a:latin typeface="Times New Roman" panose="02020603050405020304" pitchFamily="18" charset="0"/>
              <a:ea typeface="Times New Roman" panose="02020603050405020304" pitchFamily="18" charset="0"/>
            </a:endParaRPr>
          </a:p>
          <a:p>
            <a:pPr>
              <a:spcBef>
                <a:spcPts val="55"/>
              </a:spcBef>
            </a:pPr>
            <a:r>
              <a:rPr lang="en-US" sz="1900" dirty="0">
                <a:effectLst/>
                <a:latin typeface="Times New Roman" panose="02020603050405020304" pitchFamily="18" charset="0"/>
                <a:ea typeface="Times New Roman" panose="02020603050405020304" pitchFamily="18" charset="0"/>
              </a:rPr>
              <a:t> </a:t>
            </a:r>
            <a:endParaRPr lang="en-IN" sz="1900" dirty="0">
              <a:effectLst/>
              <a:latin typeface="Times New Roman" panose="02020603050405020304" pitchFamily="18" charset="0"/>
              <a:ea typeface="Times New Roman" panose="02020603050405020304" pitchFamily="18" charset="0"/>
            </a:endParaRPr>
          </a:p>
          <a:p>
            <a:pPr marL="342900" lvl="0" indent="-342900">
              <a:buSzPts val="1200"/>
              <a:buFont typeface="Times New Roman" panose="02020603050405020304" pitchFamily="18" charset="0"/>
              <a:buChar char="•"/>
              <a:tabLst>
                <a:tab pos="1511935" algn="l"/>
                <a:tab pos="1512570" algn="l"/>
              </a:tabLst>
            </a:pPr>
            <a:r>
              <a:rPr lang="en-US" sz="1900" dirty="0">
                <a:effectLst/>
                <a:latin typeface="Times New Roman" panose="02020603050405020304" pitchFamily="18" charset="0"/>
                <a:ea typeface="Times New Roman" panose="02020603050405020304" pitchFamily="18" charset="0"/>
              </a:rPr>
              <a:t>Object-oriented</a:t>
            </a:r>
            <a:r>
              <a:rPr lang="en-US" sz="1900" spc="5" dirty="0">
                <a:effectLst/>
                <a:latin typeface="Times New Roman" panose="02020603050405020304" pitchFamily="18" charset="0"/>
                <a:ea typeface="Times New Roman" panose="02020603050405020304" pitchFamily="18" charset="0"/>
              </a:rPr>
              <a:t> </a:t>
            </a:r>
            <a:r>
              <a:rPr lang="en-US" sz="1900" dirty="0">
                <a:effectLst/>
                <a:latin typeface="Times New Roman" panose="02020603050405020304" pitchFamily="18" charset="0"/>
                <a:ea typeface="Times New Roman" panose="02020603050405020304" pitchFamily="18" charset="0"/>
              </a:rPr>
              <a:t>design</a:t>
            </a:r>
            <a:endParaRPr lang="en-IN" sz="1900" dirty="0">
              <a:effectLst/>
              <a:latin typeface="Times New Roman" panose="02020603050405020304" pitchFamily="18" charset="0"/>
              <a:ea typeface="Times New Roman" panose="02020603050405020304" pitchFamily="18" charset="0"/>
            </a:endParaRPr>
          </a:p>
          <a:p>
            <a:r>
              <a:rPr lang="en-US" sz="1900" dirty="0">
                <a:effectLst/>
                <a:latin typeface="Times New Roman" panose="02020603050405020304" pitchFamily="18" charset="0"/>
                <a:ea typeface="Times New Roman" panose="02020603050405020304" pitchFamily="18" charset="0"/>
              </a:rPr>
              <a:t> </a:t>
            </a:r>
            <a:endParaRPr lang="en-IN" sz="1900" dirty="0">
              <a:effectLst/>
              <a:latin typeface="Times New Roman" panose="02020603050405020304" pitchFamily="18" charset="0"/>
              <a:ea typeface="Times New Roman" panose="02020603050405020304" pitchFamily="18" charset="0"/>
            </a:endParaRPr>
          </a:p>
          <a:p>
            <a:pPr marL="342900" lvl="0" indent="-342900">
              <a:buSzPts val="1200"/>
              <a:buFont typeface="Times New Roman" panose="02020603050405020304" pitchFamily="18" charset="0"/>
              <a:buChar char="•"/>
              <a:tabLst>
                <a:tab pos="1511935" algn="l"/>
                <a:tab pos="1512570" algn="l"/>
              </a:tabLst>
            </a:pPr>
            <a:r>
              <a:rPr lang="en-US" sz="1900" dirty="0">
                <a:effectLst/>
                <a:latin typeface="Times New Roman" panose="02020603050405020304" pitchFamily="18" charset="0"/>
                <a:ea typeface="Times New Roman" panose="02020603050405020304" pitchFamily="18" charset="0"/>
              </a:rPr>
              <a:t>Prototyping</a:t>
            </a:r>
            <a:endParaRPr lang="en-IN" sz="1900" dirty="0">
              <a:effectLst/>
              <a:latin typeface="Times New Roman" panose="02020603050405020304" pitchFamily="18" charset="0"/>
              <a:ea typeface="Times New Roman" panose="02020603050405020304" pitchFamily="18" charset="0"/>
            </a:endParaRPr>
          </a:p>
          <a:p>
            <a:r>
              <a:rPr lang="en-US" sz="1900" dirty="0">
                <a:effectLst/>
                <a:latin typeface="Times New Roman" panose="02020603050405020304" pitchFamily="18" charset="0"/>
                <a:ea typeface="Times New Roman" panose="02020603050405020304" pitchFamily="18" charset="0"/>
              </a:rPr>
              <a:t> </a:t>
            </a:r>
            <a:endParaRPr lang="en-IN" sz="1900" dirty="0">
              <a:effectLst/>
              <a:latin typeface="Times New Roman" panose="02020603050405020304" pitchFamily="18" charset="0"/>
              <a:ea typeface="Times New Roman" panose="02020603050405020304" pitchFamily="18" charset="0"/>
            </a:endParaRPr>
          </a:p>
          <a:p>
            <a:pPr marL="342900" lvl="0" indent="-342900">
              <a:spcBef>
                <a:spcPts val="5"/>
              </a:spcBef>
              <a:spcAft>
                <a:spcPts val="0"/>
              </a:spcAft>
              <a:buSzPts val="1200"/>
              <a:buFont typeface="Times New Roman" panose="02020603050405020304" pitchFamily="18" charset="0"/>
              <a:buChar char="•"/>
              <a:tabLst>
                <a:tab pos="1511935" algn="l"/>
                <a:tab pos="1512570" algn="l"/>
              </a:tabLst>
            </a:pPr>
            <a:r>
              <a:rPr lang="en-US" sz="1900" dirty="0">
                <a:effectLst/>
                <a:latin typeface="Times New Roman" panose="02020603050405020304" pitchFamily="18" charset="0"/>
                <a:ea typeface="Times New Roman" panose="02020603050405020304" pitchFamily="18" charset="0"/>
              </a:rPr>
              <a:t>Component-based</a:t>
            </a:r>
            <a:r>
              <a:rPr lang="en-US" sz="1900" spc="5" dirty="0">
                <a:effectLst/>
                <a:latin typeface="Times New Roman" panose="02020603050405020304" pitchFamily="18" charset="0"/>
                <a:ea typeface="Times New Roman" panose="02020603050405020304" pitchFamily="18" charset="0"/>
              </a:rPr>
              <a:t> </a:t>
            </a:r>
            <a:r>
              <a:rPr lang="en-US" sz="1900" dirty="0">
                <a:effectLst/>
                <a:latin typeface="Times New Roman" panose="02020603050405020304" pitchFamily="18" charset="0"/>
                <a:ea typeface="Times New Roman" panose="02020603050405020304" pitchFamily="18" charset="0"/>
              </a:rPr>
              <a:t>development</a:t>
            </a:r>
            <a:endParaRPr lang="en-IN" sz="1900" dirty="0">
              <a:effectLst/>
              <a:latin typeface="Times New Roman" panose="02020603050405020304" pitchFamily="18" charset="0"/>
              <a:ea typeface="Times New Roman" panose="02020603050405020304" pitchFamily="18" charset="0"/>
            </a:endParaRPr>
          </a:p>
          <a:p>
            <a:pPr>
              <a:spcBef>
                <a:spcPts val="55"/>
              </a:spcBef>
            </a:pPr>
            <a:r>
              <a:rPr lang="en-US" sz="1900" dirty="0">
                <a:effectLst/>
                <a:latin typeface="Times New Roman" panose="02020603050405020304" pitchFamily="18" charset="0"/>
                <a:ea typeface="Times New Roman" panose="02020603050405020304" pitchFamily="18" charset="0"/>
              </a:rPr>
              <a:t> </a:t>
            </a:r>
            <a:endParaRPr lang="en-IN" sz="1900" dirty="0">
              <a:effectLst/>
              <a:latin typeface="Times New Roman" panose="02020603050405020304" pitchFamily="18" charset="0"/>
              <a:ea typeface="Times New Roman" panose="02020603050405020304" pitchFamily="18" charset="0"/>
            </a:endParaRPr>
          </a:p>
          <a:p>
            <a:pPr marL="342900" lvl="0" indent="-342900">
              <a:buSzPts val="1200"/>
              <a:buFont typeface="Times New Roman" panose="02020603050405020304" pitchFamily="18" charset="0"/>
              <a:buChar char="•"/>
              <a:tabLst>
                <a:tab pos="1511935" algn="l"/>
                <a:tab pos="1512570" algn="l"/>
              </a:tabLst>
            </a:pPr>
            <a:r>
              <a:rPr lang="en-US" sz="1900" dirty="0">
                <a:effectLst/>
                <a:latin typeface="Times New Roman" panose="02020603050405020304" pitchFamily="18" charset="0"/>
                <a:ea typeface="Times New Roman" panose="02020603050405020304" pitchFamily="18" charset="0"/>
              </a:rPr>
              <a:t>Incremental</a:t>
            </a:r>
            <a:r>
              <a:rPr lang="en-US" sz="1900" spc="-30" dirty="0">
                <a:effectLst/>
                <a:latin typeface="Times New Roman" panose="02020603050405020304" pitchFamily="18" charset="0"/>
                <a:ea typeface="Times New Roman" panose="02020603050405020304" pitchFamily="18" charset="0"/>
              </a:rPr>
              <a:t> </a:t>
            </a:r>
            <a:r>
              <a:rPr lang="en-US" sz="1900" dirty="0">
                <a:effectLst/>
                <a:latin typeface="Times New Roman" panose="02020603050405020304" pitchFamily="18" charset="0"/>
                <a:ea typeface="Times New Roman" panose="02020603050405020304" pitchFamily="18" charset="0"/>
              </a:rPr>
              <a:t>testing</a:t>
            </a:r>
            <a:endParaRPr lang="en-IN" sz="1900" dirty="0">
              <a:effectLst/>
              <a:latin typeface="Times New Roman" panose="02020603050405020304" pitchFamily="18" charset="0"/>
              <a:ea typeface="Times New Roman" panose="02020603050405020304" pitchFamily="18" charset="0"/>
            </a:endParaRPr>
          </a:p>
          <a:p>
            <a:pPr>
              <a:spcBef>
                <a:spcPts val="25"/>
              </a:spcBef>
            </a:pPr>
            <a:r>
              <a:rPr lang="en-US" sz="1900" dirty="0">
                <a:effectLst/>
                <a:latin typeface="Times New Roman" panose="02020603050405020304" pitchFamily="18" charset="0"/>
                <a:ea typeface="Times New Roman" panose="02020603050405020304" pitchFamily="18" charset="0"/>
              </a:rPr>
              <a:t> </a:t>
            </a:r>
            <a:endParaRPr lang="en-IN" sz="1900" dirty="0">
              <a:effectLst/>
              <a:latin typeface="Times New Roman" panose="02020603050405020304" pitchFamily="18" charset="0"/>
              <a:ea typeface="Times New Roman" panose="02020603050405020304" pitchFamily="18" charset="0"/>
            </a:endParaRPr>
          </a:p>
          <a:p>
            <a:pPr lvl="0">
              <a:buSzPts val="1200"/>
              <a:tabLst>
                <a:tab pos="596900" algn="l"/>
                <a:tab pos="597535" algn="l"/>
              </a:tabLst>
            </a:pPr>
            <a:r>
              <a:rPr lang="en-US" sz="1900" b="1" dirty="0">
                <a:effectLst/>
                <a:latin typeface="Times New Roman" panose="02020603050405020304" pitchFamily="18" charset="0"/>
                <a:ea typeface="Times New Roman" panose="02020603050405020304" pitchFamily="18" charset="0"/>
              </a:rPr>
              <a:t>Encourages</a:t>
            </a:r>
            <a:endParaRPr lang="en-IN" sz="1900" dirty="0">
              <a:effectLst/>
              <a:latin typeface="Times New Roman" panose="02020603050405020304" pitchFamily="18" charset="0"/>
              <a:ea typeface="Times New Roman" panose="02020603050405020304" pitchFamily="18" charset="0"/>
            </a:endParaRPr>
          </a:p>
          <a:p>
            <a:pPr>
              <a:spcBef>
                <a:spcPts val="10"/>
              </a:spcBef>
            </a:pPr>
            <a:r>
              <a:rPr lang="en-US" sz="1900" b="1" dirty="0">
                <a:effectLst/>
                <a:latin typeface="Times New Roman" panose="02020603050405020304" pitchFamily="18" charset="0"/>
                <a:ea typeface="Times New Roman" panose="02020603050405020304" pitchFamily="18" charset="0"/>
              </a:rPr>
              <a:t> </a:t>
            </a:r>
            <a:endParaRPr lang="en-IN" sz="1900" dirty="0">
              <a:effectLst/>
              <a:latin typeface="Times New Roman" panose="02020603050405020304" pitchFamily="18" charset="0"/>
              <a:ea typeface="Times New Roman" panose="02020603050405020304" pitchFamily="18" charset="0"/>
            </a:endParaRPr>
          </a:p>
          <a:p>
            <a:pPr marL="742950" lvl="1" indent="-285750">
              <a:spcBef>
                <a:spcPts val="5"/>
              </a:spcBef>
              <a:buSzPts val="1200"/>
              <a:buFont typeface="Times New Roman" panose="02020603050405020304" pitchFamily="18" charset="0"/>
              <a:buChar char="–"/>
              <a:tabLst>
                <a:tab pos="1054735" algn="l"/>
                <a:tab pos="1055370" algn="l"/>
              </a:tabLst>
            </a:pPr>
            <a:r>
              <a:rPr lang="en-US" sz="1900" dirty="0">
                <a:latin typeface="Times New Roman" panose="02020603050405020304" pitchFamily="18" charset="0"/>
                <a:ea typeface="Times New Roman" panose="02020603050405020304" pitchFamily="18" charset="0"/>
              </a:rPr>
              <a:t>V</a:t>
            </a:r>
            <a:r>
              <a:rPr lang="en-US" sz="1900" dirty="0">
                <a:effectLst/>
                <a:latin typeface="Times New Roman" panose="02020603050405020304" pitchFamily="18" charset="0"/>
                <a:ea typeface="Times New Roman" panose="02020603050405020304" pitchFamily="18" charset="0"/>
              </a:rPr>
              <a:t>iewing of system as a system of cooperative</a:t>
            </a:r>
            <a:r>
              <a:rPr lang="en-US" sz="1900" spc="-100" dirty="0">
                <a:effectLst/>
                <a:latin typeface="Times New Roman" panose="02020603050405020304" pitchFamily="18" charset="0"/>
                <a:ea typeface="Times New Roman" panose="02020603050405020304" pitchFamily="18" charset="0"/>
              </a:rPr>
              <a:t> </a:t>
            </a:r>
            <a:r>
              <a:rPr lang="en-US" sz="1900" dirty="0">
                <a:effectLst/>
                <a:latin typeface="Times New Roman" panose="02020603050405020304" pitchFamily="18" charset="0"/>
                <a:ea typeface="Times New Roman" panose="02020603050405020304" pitchFamily="18" charset="0"/>
              </a:rPr>
              <a:t>objects</a:t>
            </a:r>
            <a:endParaRPr lang="en-IN" sz="1900" dirty="0">
              <a:effectLst/>
              <a:latin typeface="Times New Roman" panose="02020603050405020304" pitchFamily="18" charset="0"/>
              <a:ea typeface="Times New Roman" panose="02020603050405020304" pitchFamily="18" charset="0"/>
            </a:endParaRPr>
          </a:p>
          <a:p>
            <a:pPr>
              <a:spcBef>
                <a:spcPts val="55"/>
              </a:spcBef>
            </a:pPr>
            <a:r>
              <a:rPr lang="en-US" sz="1900" dirty="0">
                <a:effectLst/>
                <a:latin typeface="Times New Roman" panose="02020603050405020304" pitchFamily="18" charset="0"/>
                <a:ea typeface="Times New Roman" panose="02020603050405020304" pitchFamily="18" charset="0"/>
              </a:rPr>
              <a:t> </a:t>
            </a:r>
            <a:endParaRPr lang="en-IN" sz="1900" dirty="0">
              <a:effectLst/>
              <a:latin typeface="Times New Roman" panose="02020603050405020304" pitchFamily="18" charset="0"/>
              <a:ea typeface="Times New Roman" panose="02020603050405020304" pitchFamily="18" charset="0"/>
            </a:endParaRPr>
          </a:p>
          <a:p>
            <a:pPr marL="742950" lvl="1" indent="-285750">
              <a:buSzPts val="1200"/>
              <a:buFont typeface="Times New Roman" panose="02020603050405020304" pitchFamily="18" charset="0"/>
              <a:buChar char="–"/>
              <a:tabLst>
                <a:tab pos="1054735" algn="l"/>
                <a:tab pos="1055370" algn="l"/>
              </a:tabLst>
            </a:pPr>
            <a:r>
              <a:rPr lang="en-US" sz="1900" dirty="0">
                <a:latin typeface="Times New Roman" panose="02020603050405020304" pitchFamily="18" charset="0"/>
                <a:ea typeface="Times New Roman" panose="02020603050405020304" pitchFamily="18" charset="0"/>
              </a:rPr>
              <a:t>I</a:t>
            </a:r>
            <a:r>
              <a:rPr lang="en-US" sz="1900" dirty="0">
                <a:effectLst/>
                <a:latin typeface="Times New Roman" panose="02020603050405020304" pitchFamily="18" charset="0"/>
                <a:ea typeface="Times New Roman" panose="02020603050405020304" pitchFamily="18" charset="0"/>
              </a:rPr>
              <a:t>ncremental</a:t>
            </a:r>
            <a:r>
              <a:rPr lang="en-US" sz="1900" spc="-35" dirty="0">
                <a:effectLst/>
                <a:latin typeface="Times New Roman" panose="02020603050405020304" pitchFamily="18" charset="0"/>
                <a:ea typeface="Times New Roman" panose="02020603050405020304" pitchFamily="18" charset="0"/>
              </a:rPr>
              <a:t> </a:t>
            </a:r>
            <a:r>
              <a:rPr lang="en-US" sz="1900" dirty="0">
                <a:effectLst/>
                <a:latin typeface="Times New Roman" panose="02020603050405020304" pitchFamily="18" charset="0"/>
                <a:ea typeface="Times New Roman" panose="02020603050405020304" pitchFamily="18" charset="0"/>
              </a:rPr>
              <a:t>development</a:t>
            </a:r>
            <a:endParaRPr lang="en-IN" sz="19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95756082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0E18C06-C926-4167-9448-31A8983770C1}"/>
              </a:ext>
            </a:extLst>
          </p:cNvPr>
          <p:cNvSpPr>
            <a:spLocks noGrp="1"/>
          </p:cNvSpPr>
          <p:nvPr>
            <p:ph type="ftr" sz="quarter" idx="11"/>
          </p:nvPr>
        </p:nvSpPr>
        <p:spPr/>
        <p:txBody>
          <a:bodyPr/>
          <a:lstStyle/>
          <a:p>
            <a:r>
              <a:rPr lang="en-US" dirty="0"/>
              <a:t>SCS1205 OOAD - Unit 1 An Overview of System Development</a:t>
            </a:r>
            <a:endParaRPr lang="en-IN" dirty="0"/>
          </a:p>
        </p:txBody>
      </p:sp>
      <p:sp>
        <p:nvSpPr>
          <p:cNvPr id="3" name="Slide Number Placeholder 2">
            <a:extLst>
              <a:ext uri="{FF2B5EF4-FFF2-40B4-BE49-F238E27FC236}">
                <a16:creationId xmlns:a16="http://schemas.microsoft.com/office/drawing/2014/main" id="{27B5E23E-5F08-4B17-B06A-4885176FFED4}"/>
              </a:ext>
            </a:extLst>
          </p:cNvPr>
          <p:cNvSpPr>
            <a:spLocks noGrp="1"/>
          </p:cNvSpPr>
          <p:nvPr>
            <p:ph type="sldNum" sz="quarter" idx="12"/>
          </p:nvPr>
        </p:nvSpPr>
        <p:spPr/>
        <p:txBody>
          <a:bodyPr/>
          <a:lstStyle/>
          <a:p>
            <a:fld id="{C47D4F2A-FF3F-4D76-897B-B2071BBC9AF3}" type="slidenum">
              <a:rPr lang="en-IN" smtClean="0"/>
              <a:t>56</a:t>
            </a:fld>
            <a:endParaRPr lang="en-IN" dirty="0"/>
          </a:p>
        </p:txBody>
      </p:sp>
      <p:sp>
        <p:nvSpPr>
          <p:cNvPr id="4" name="Content Placeholder 1">
            <a:extLst>
              <a:ext uri="{FF2B5EF4-FFF2-40B4-BE49-F238E27FC236}">
                <a16:creationId xmlns:a16="http://schemas.microsoft.com/office/drawing/2014/main" id="{6F36EA93-C9AF-4DF8-BD7B-47FF25C024DE}"/>
              </a:ext>
            </a:extLst>
          </p:cNvPr>
          <p:cNvSpPr txBox="1">
            <a:spLocks/>
          </p:cNvSpPr>
          <p:nvPr/>
        </p:nvSpPr>
        <p:spPr>
          <a:xfrm>
            <a:off x="1632408" y="781877"/>
            <a:ext cx="9372600" cy="5294246"/>
          </a:xfrm>
          <a:prstGeom prst="rect">
            <a:avLst/>
          </a:prstGeom>
        </p:spPr>
        <p:txBody>
          <a:bodyPr>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sz="2200" b="1" dirty="0">
                <a:latin typeface="Times New Roman" pitchFamily="18" charset="0"/>
                <a:cs typeface="Times New Roman" pitchFamily="18" charset="0"/>
              </a:rPr>
              <a:t>Object-oriented analysis - use-case driven</a:t>
            </a:r>
          </a:p>
          <a:p>
            <a:pPr algn="just"/>
            <a:endParaRPr lang="en-US" sz="2200" dirty="0">
              <a:latin typeface="Times New Roman" pitchFamily="18" charset="0"/>
              <a:cs typeface="Times New Roman" pitchFamily="18" charset="0"/>
            </a:endParaRPr>
          </a:p>
          <a:p>
            <a:pPr algn="just"/>
            <a:r>
              <a:rPr lang="en-US" sz="2200" i="1" dirty="0">
                <a:latin typeface="Times New Roman" pitchFamily="18" charset="0"/>
                <a:cs typeface="Times New Roman" pitchFamily="18" charset="0"/>
              </a:rPr>
              <a:t>Use Case</a:t>
            </a:r>
            <a:r>
              <a:rPr lang="en-US" sz="2200" dirty="0">
                <a:latin typeface="Times New Roman" pitchFamily="18" charset="0"/>
                <a:cs typeface="Times New Roman" pitchFamily="18" charset="0"/>
              </a:rPr>
              <a:t>, is a name for a scenario to describe the user–computer system interaction.</a:t>
            </a:r>
          </a:p>
          <a:p>
            <a:pPr marL="109728" indent="0" algn="just">
              <a:buFont typeface="Arial" panose="020B0604020202020204" pitchFamily="34" charset="0"/>
              <a:buNone/>
            </a:pPr>
            <a:r>
              <a:rPr lang="en-US" sz="2200" dirty="0">
                <a:latin typeface="Times New Roman" pitchFamily="18" charset="0"/>
                <a:cs typeface="Times New Roman" pitchFamily="18" charset="0"/>
              </a:rPr>
              <a:t> </a:t>
            </a:r>
          </a:p>
          <a:p>
            <a:pPr algn="just"/>
            <a:r>
              <a:rPr lang="en-US" sz="2200" dirty="0">
                <a:latin typeface="Times New Roman" pitchFamily="18" charset="0"/>
                <a:cs typeface="Times New Roman" pitchFamily="18" charset="0"/>
              </a:rPr>
              <a:t>Determine system requirements, identify classes &amp; their relationship to other classes in domain</a:t>
            </a:r>
          </a:p>
          <a:p>
            <a:pPr algn="just"/>
            <a:endParaRPr lang="en-US" sz="2200" dirty="0">
              <a:latin typeface="Times New Roman" pitchFamily="18" charset="0"/>
              <a:cs typeface="Times New Roman" pitchFamily="18" charset="0"/>
            </a:endParaRPr>
          </a:p>
          <a:p>
            <a:pPr algn="just"/>
            <a:r>
              <a:rPr lang="en-US" sz="2200" dirty="0">
                <a:latin typeface="Times New Roman" pitchFamily="18" charset="0"/>
                <a:cs typeface="Times New Roman" pitchFamily="18" charset="0"/>
              </a:rPr>
              <a:t>To understand system requirements</a:t>
            </a:r>
          </a:p>
          <a:p>
            <a:pPr algn="just"/>
            <a:endParaRPr lang="en-US" sz="2200" dirty="0">
              <a:latin typeface="Times New Roman" pitchFamily="18" charset="0"/>
              <a:cs typeface="Times New Roman" pitchFamily="18" charset="0"/>
            </a:endParaRPr>
          </a:p>
          <a:p>
            <a:pPr lvl="1" algn="just"/>
            <a:r>
              <a:rPr lang="en-US" sz="2200" dirty="0">
                <a:latin typeface="Times New Roman" pitchFamily="18" charset="0"/>
                <a:cs typeface="Times New Roman" pitchFamily="18" charset="0"/>
              </a:rPr>
              <a:t>need to identify the users or actors</a:t>
            </a:r>
          </a:p>
          <a:p>
            <a:pPr marL="109728" indent="0" algn="just">
              <a:buFont typeface="Arial" panose="020B0604020202020204" pitchFamily="34" charset="0"/>
              <a:buNone/>
            </a:pPr>
            <a:r>
              <a:rPr lang="en-US" sz="2200" dirty="0">
                <a:latin typeface="Times New Roman" pitchFamily="18" charset="0"/>
                <a:cs typeface="Times New Roman" pitchFamily="18" charset="0"/>
              </a:rPr>
              <a:t> </a:t>
            </a:r>
          </a:p>
          <a:p>
            <a:pPr lvl="2" algn="just"/>
            <a:r>
              <a:rPr lang="en-US" sz="2200" dirty="0">
                <a:latin typeface="Times New Roman" pitchFamily="18" charset="0"/>
                <a:cs typeface="Times New Roman" pitchFamily="18" charset="0"/>
              </a:rPr>
              <a:t>who are the actors ? How do they use system ?</a:t>
            </a:r>
          </a:p>
          <a:p>
            <a:pPr marL="109728" indent="0" algn="just">
              <a:buFont typeface="Arial" panose="020B0604020202020204" pitchFamily="34" charset="0"/>
              <a:buNone/>
            </a:pPr>
            <a:r>
              <a:rPr lang="en-US" sz="2200" dirty="0">
                <a:latin typeface="Times New Roman" pitchFamily="18" charset="0"/>
                <a:cs typeface="Times New Roman" pitchFamily="18" charset="0"/>
              </a:rPr>
              <a:t> </a:t>
            </a:r>
          </a:p>
          <a:p>
            <a:pPr lvl="1" algn="just"/>
            <a:r>
              <a:rPr lang="en-US" sz="2200" dirty="0">
                <a:latin typeface="Times New Roman" pitchFamily="18" charset="0"/>
                <a:cs typeface="Times New Roman" pitchFamily="18" charset="0"/>
              </a:rPr>
              <a:t>Scenarios can help (in traditional development, it is treated informally, not fully documented)</a:t>
            </a:r>
          </a:p>
          <a:p>
            <a:pPr lvl="2" algn="just"/>
            <a:r>
              <a:rPr lang="en-US" sz="2200" dirty="0">
                <a:latin typeface="Times New Roman" pitchFamily="18" charset="0"/>
                <a:cs typeface="Times New Roman" pitchFamily="18" charset="0"/>
              </a:rPr>
              <a:t>Jacobson introduces concept of use case - scenario to describe user- computer system interaction</a:t>
            </a:r>
          </a:p>
          <a:p>
            <a:endParaRPr lang="en-US" dirty="0"/>
          </a:p>
        </p:txBody>
      </p:sp>
    </p:spTree>
    <p:extLst>
      <p:ext uri="{BB962C8B-B14F-4D97-AF65-F5344CB8AC3E}">
        <p14:creationId xmlns:p14="http://schemas.microsoft.com/office/powerpoint/2010/main" val="314383063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8DD23E14-0560-4D04-85C8-DB51429CDB4D}"/>
              </a:ext>
            </a:extLst>
          </p:cNvPr>
          <p:cNvSpPr>
            <a:spLocks noGrp="1"/>
          </p:cNvSpPr>
          <p:nvPr>
            <p:ph type="ftr" sz="quarter" idx="11"/>
          </p:nvPr>
        </p:nvSpPr>
        <p:spPr/>
        <p:txBody>
          <a:bodyPr/>
          <a:lstStyle/>
          <a:p>
            <a:r>
              <a:rPr lang="en-US" dirty="0"/>
              <a:t>SCS1205 OOAD - Unit 1 An Overview of System Development</a:t>
            </a:r>
            <a:endParaRPr lang="en-IN" dirty="0"/>
          </a:p>
        </p:txBody>
      </p:sp>
      <p:sp>
        <p:nvSpPr>
          <p:cNvPr id="3" name="Slide Number Placeholder 2">
            <a:extLst>
              <a:ext uri="{FF2B5EF4-FFF2-40B4-BE49-F238E27FC236}">
                <a16:creationId xmlns:a16="http://schemas.microsoft.com/office/drawing/2014/main" id="{FA892B25-9F6A-4E51-B2C1-B79FD4DD4D97}"/>
              </a:ext>
            </a:extLst>
          </p:cNvPr>
          <p:cNvSpPr>
            <a:spLocks noGrp="1"/>
          </p:cNvSpPr>
          <p:nvPr>
            <p:ph type="sldNum" sz="quarter" idx="12"/>
          </p:nvPr>
        </p:nvSpPr>
        <p:spPr/>
        <p:txBody>
          <a:bodyPr/>
          <a:lstStyle/>
          <a:p>
            <a:fld id="{C47D4F2A-FF3F-4D76-897B-B2071BBC9AF3}" type="slidenum">
              <a:rPr lang="en-IN" smtClean="0"/>
              <a:t>57</a:t>
            </a:fld>
            <a:endParaRPr lang="en-IN" dirty="0"/>
          </a:p>
        </p:txBody>
      </p:sp>
      <p:sp>
        <p:nvSpPr>
          <p:cNvPr id="4" name="Content Placeholder 1">
            <a:extLst>
              <a:ext uri="{FF2B5EF4-FFF2-40B4-BE49-F238E27FC236}">
                <a16:creationId xmlns:a16="http://schemas.microsoft.com/office/drawing/2014/main" id="{7FC9BCC4-DC61-4E18-BF7B-E87D94CE12FC}"/>
              </a:ext>
            </a:extLst>
          </p:cNvPr>
          <p:cNvSpPr txBox="1">
            <a:spLocks/>
          </p:cNvSpPr>
          <p:nvPr/>
        </p:nvSpPr>
        <p:spPr>
          <a:xfrm>
            <a:off x="1752599" y="1094829"/>
            <a:ext cx="8909115" cy="4525963"/>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sz="1900" b="1" dirty="0">
                <a:latin typeface="Times New Roman" pitchFamily="18" charset="0"/>
                <a:cs typeface="Times New Roman" pitchFamily="18" charset="0"/>
              </a:rPr>
              <a:t>Use case</a:t>
            </a:r>
          </a:p>
          <a:p>
            <a:pPr algn="just"/>
            <a:endParaRPr lang="en-US" sz="1900" dirty="0">
              <a:latin typeface="Times New Roman" pitchFamily="18" charset="0"/>
              <a:cs typeface="Times New Roman" pitchFamily="18" charset="0"/>
            </a:endParaRPr>
          </a:p>
          <a:p>
            <a:pPr algn="just"/>
            <a:r>
              <a:rPr lang="en-US" sz="1900" dirty="0">
                <a:latin typeface="Times New Roman" pitchFamily="18" charset="0"/>
                <a:cs typeface="Times New Roman" pitchFamily="18" charset="0"/>
              </a:rPr>
              <a:t>Typical interaction between user &amp; system that captures users’ goal &amp; needs</a:t>
            </a:r>
          </a:p>
          <a:p>
            <a:pPr marL="109728" indent="0" algn="just">
              <a:buFont typeface="Arial" panose="020B0604020202020204" pitchFamily="34" charset="0"/>
              <a:buNone/>
            </a:pPr>
            <a:r>
              <a:rPr lang="en-US" sz="1900" dirty="0">
                <a:latin typeface="Times New Roman" pitchFamily="18" charset="0"/>
                <a:cs typeface="Times New Roman" pitchFamily="18" charset="0"/>
              </a:rPr>
              <a:t> </a:t>
            </a:r>
          </a:p>
          <a:p>
            <a:pPr lvl="1" algn="just"/>
            <a:r>
              <a:rPr lang="en-US" sz="1900" dirty="0">
                <a:latin typeface="Times New Roman" pitchFamily="18" charset="0"/>
                <a:cs typeface="Times New Roman" pitchFamily="18" charset="0"/>
              </a:rPr>
              <a:t>In simple usage, capture use case by talking to typical users, discussing various things they might want to do with system</a:t>
            </a:r>
          </a:p>
          <a:p>
            <a:pPr lvl="1" algn="just"/>
            <a:endParaRPr lang="en-US" sz="1900" dirty="0">
              <a:latin typeface="Times New Roman" pitchFamily="18" charset="0"/>
              <a:cs typeface="Times New Roman" pitchFamily="18" charset="0"/>
            </a:endParaRPr>
          </a:p>
          <a:p>
            <a:pPr lvl="1" algn="just"/>
            <a:r>
              <a:rPr lang="en-US" sz="1900" dirty="0">
                <a:latin typeface="Times New Roman" pitchFamily="18" charset="0"/>
                <a:cs typeface="Times New Roman" pitchFamily="18" charset="0"/>
              </a:rPr>
              <a:t>Can be used to examine who does what in interactions among objects, what role they play, intersection among objects’ role to achieve given goal is called collaboration</a:t>
            </a:r>
          </a:p>
          <a:p>
            <a:pPr lvl="1" algn="just"/>
            <a:endParaRPr lang="en-US" sz="1900" dirty="0">
              <a:latin typeface="Times New Roman" pitchFamily="18" charset="0"/>
              <a:cs typeface="Times New Roman" pitchFamily="18" charset="0"/>
            </a:endParaRPr>
          </a:p>
          <a:p>
            <a:pPr lvl="1" algn="just"/>
            <a:r>
              <a:rPr lang="en-US" sz="1900" dirty="0">
                <a:latin typeface="Times New Roman" pitchFamily="18" charset="0"/>
                <a:cs typeface="Times New Roman" pitchFamily="18" charset="0"/>
              </a:rPr>
              <a:t>Several scenarios (usual &amp; unusual behavior, exceptions) needed to understand all aspects of collaboration &amp; all potential actions</a:t>
            </a:r>
          </a:p>
          <a:p>
            <a:endParaRPr lang="en-US" sz="1900" dirty="0"/>
          </a:p>
        </p:txBody>
      </p:sp>
    </p:spTree>
    <p:extLst>
      <p:ext uri="{BB962C8B-B14F-4D97-AF65-F5344CB8AC3E}">
        <p14:creationId xmlns:p14="http://schemas.microsoft.com/office/powerpoint/2010/main" val="323341397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E03C6C6-C53F-40AE-9C89-09323CD0A24E}"/>
              </a:ext>
            </a:extLst>
          </p:cNvPr>
          <p:cNvSpPr>
            <a:spLocks noGrp="1"/>
          </p:cNvSpPr>
          <p:nvPr>
            <p:ph type="ftr" sz="quarter" idx="11"/>
          </p:nvPr>
        </p:nvSpPr>
        <p:spPr/>
        <p:txBody>
          <a:bodyPr/>
          <a:lstStyle/>
          <a:p>
            <a:r>
              <a:rPr lang="en-US"/>
              <a:t>SCS1205 OOAD - Unit 1 An Overview of System Development</a:t>
            </a:r>
            <a:endParaRPr lang="en-IN"/>
          </a:p>
        </p:txBody>
      </p:sp>
      <p:sp>
        <p:nvSpPr>
          <p:cNvPr id="3" name="Slide Number Placeholder 2">
            <a:extLst>
              <a:ext uri="{FF2B5EF4-FFF2-40B4-BE49-F238E27FC236}">
                <a16:creationId xmlns:a16="http://schemas.microsoft.com/office/drawing/2014/main" id="{EC78A491-5736-4CDB-B003-7E385906DEF9}"/>
              </a:ext>
            </a:extLst>
          </p:cNvPr>
          <p:cNvSpPr>
            <a:spLocks noGrp="1"/>
          </p:cNvSpPr>
          <p:nvPr>
            <p:ph type="sldNum" sz="quarter" idx="12"/>
          </p:nvPr>
        </p:nvSpPr>
        <p:spPr/>
        <p:txBody>
          <a:bodyPr/>
          <a:lstStyle/>
          <a:p>
            <a:fld id="{C47D4F2A-FF3F-4D76-897B-B2071BBC9AF3}" type="slidenum">
              <a:rPr lang="en-IN" smtClean="0"/>
              <a:t>58</a:t>
            </a:fld>
            <a:endParaRPr lang="en-IN"/>
          </a:p>
        </p:txBody>
      </p:sp>
      <p:sp>
        <p:nvSpPr>
          <p:cNvPr id="4" name="Content Placeholder 1">
            <a:extLst>
              <a:ext uri="{FF2B5EF4-FFF2-40B4-BE49-F238E27FC236}">
                <a16:creationId xmlns:a16="http://schemas.microsoft.com/office/drawing/2014/main" id="{D14D0222-045F-4120-A636-9CCA77D0DC02}"/>
              </a:ext>
            </a:extLst>
          </p:cNvPr>
          <p:cNvSpPr txBox="1">
            <a:spLocks/>
          </p:cNvSpPr>
          <p:nvPr/>
        </p:nvSpPr>
        <p:spPr>
          <a:xfrm>
            <a:off x="1896359" y="1068846"/>
            <a:ext cx="8229600" cy="4525963"/>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900" b="1" dirty="0">
                <a:latin typeface="Times New Roman" pitchFamily="18" charset="0"/>
                <a:cs typeface="Times New Roman" pitchFamily="18" charset="0"/>
              </a:rPr>
              <a:t>use cased modeling</a:t>
            </a:r>
          </a:p>
          <a:p>
            <a:endParaRPr lang="en-US" sz="1900" dirty="0">
              <a:latin typeface="Times New Roman" pitchFamily="18" charset="0"/>
              <a:cs typeface="Times New Roman" pitchFamily="18" charset="0"/>
            </a:endParaRPr>
          </a:p>
          <a:p>
            <a:pPr lvl="1"/>
            <a:r>
              <a:rPr lang="en-US" sz="1900" dirty="0">
                <a:latin typeface="Times New Roman" pitchFamily="18" charset="0"/>
                <a:cs typeface="Times New Roman" pitchFamily="18" charset="0"/>
              </a:rPr>
              <a:t>expressing high level processes &amp; interactions with customers in a scenario &amp; analyzing it</a:t>
            </a:r>
          </a:p>
          <a:p>
            <a:pPr lvl="1"/>
            <a:r>
              <a:rPr lang="en-US" sz="1900" dirty="0">
                <a:latin typeface="Times New Roman" pitchFamily="18" charset="0"/>
                <a:cs typeface="Times New Roman" pitchFamily="18" charset="0"/>
              </a:rPr>
              <a:t>gives system uses, system responsibilities</a:t>
            </a:r>
          </a:p>
          <a:p>
            <a:pPr marL="109728" indent="0">
              <a:buFont typeface="Arial" panose="020B0604020202020204" pitchFamily="34" charset="0"/>
              <a:buNone/>
            </a:pPr>
            <a:r>
              <a:rPr lang="en-US" sz="1900" dirty="0">
                <a:latin typeface="Times New Roman" pitchFamily="18" charset="0"/>
                <a:cs typeface="Times New Roman" pitchFamily="18" charset="0"/>
              </a:rPr>
              <a:t> </a:t>
            </a:r>
          </a:p>
          <a:p>
            <a:r>
              <a:rPr lang="en-US" sz="1900" b="1" dirty="0">
                <a:latin typeface="Times New Roman" pitchFamily="18" charset="0"/>
                <a:cs typeface="Times New Roman" pitchFamily="18" charset="0"/>
              </a:rPr>
              <a:t>developing use case is iterative</a:t>
            </a:r>
          </a:p>
          <a:p>
            <a:pPr marL="109728" indent="0">
              <a:buFont typeface="Arial" panose="020B0604020202020204" pitchFamily="34" charset="0"/>
              <a:buNone/>
            </a:pPr>
            <a:r>
              <a:rPr lang="en-US" sz="1900" b="1" dirty="0">
                <a:latin typeface="Times New Roman" pitchFamily="18" charset="0"/>
                <a:cs typeface="Times New Roman" pitchFamily="18" charset="0"/>
              </a:rPr>
              <a:t> </a:t>
            </a:r>
            <a:endParaRPr lang="en-US" sz="1900" dirty="0">
              <a:latin typeface="Times New Roman" pitchFamily="18" charset="0"/>
              <a:cs typeface="Times New Roman" pitchFamily="18" charset="0"/>
            </a:endParaRPr>
          </a:p>
          <a:p>
            <a:pPr lvl="1"/>
            <a:r>
              <a:rPr lang="en-US" sz="1900" dirty="0">
                <a:latin typeface="Times New Roman" pitchFamily="18" charset="0"/>
                <a:cs typeface="Times New Roman" pitchFamily="18" charset="0"/>
              </a:rPr>
              <a:t>when use case model better understood &amp; developed, start identifying classes &amp; create their relationship</a:t>
            </a:r>
          </a:p>
          <a:p>
            <a:endParaRPr lang="en-US" sz="1900" dirty="0"/>
          </a:p>
        </p:txBody>
      </p:sp>
    </p:spTree>
    <p:extLst>
      <p:ext uri="{BB962C8B-B14F-4D97-AF65-F5344CB8AC3E}">
        <p14:creationId xmlns:p14="http://schemas.microsoft.com/office/powerpoint/2010/main" val="82064568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8F5431EB-8D0E-4A13-8BF2-DA1BFABE5CA2}"/>
              </a:ext>
            </a:extLst>
          </p:cNvPr>
          <p:cNvSpPr>
            <a:spLocks noGrp="1"/>
          </p:cNvSpPr>
          <p:nvPr>
            <p:ph type="ftr" sz="quarter" idx="11"/>
          </p:nvPr>
        </p:nvSpPr>
        <p:spPr/>
        <p:txBody>
          <a:bodyPr/>
          <a:lstStyle/>
          <a:p>
            <a:r>
              <a:rPr lang="en-US"/>
              <a:t>SCS1205 OOAD - Unit 1 An Overview of System Development</a:t>
            </a:r>
            <a:endParaRPr lang="en-IN"/>
          </a:p>
        </p:txBody>
      </p:sp>
      <p:sp>
        <p:nvSpPr>
          <p:cNvPr id="3" name="Slide Number Placeholder 2">
            <a:extLst>
              <a:ext uri="{FF2B5EF4-FFF2-40B4-BE49-F238E27FC236}">
                <a16:creationId xmlns:a16="http://schemas.microsoft.com/office/drawing/2014/main" id="{E2496AC1-E8CE-4D45-AFF0-87A9276EFA5B}"/>
              </a:ext>
            </a:extLst>
          </p:cNvPr>
          <p:cNvSpPr>
            <a:spLocks noGrp="1"/>
          </p:cNvSpPr>
          <p:nvPr>
            <p:ph type="sldNum" sz="quarter" idx="12"/>
          </p:nvPr>
        </p:nvSpPr>
        <p:spPr/>
        <p:txBody>
          <a:bodyPr/>
          <a:lstStyle/>
          <a:p>
            <a:fld id="{C47D4F2A-FF3F-4D76-897B-B2071BBC9AF3}" type="slidenum">
              <a:rPr lang="en-IN" smtClean="0"/>
              <a:t>59</a:t>
            </a:fld>
            <a:endParaRPr lang="en-IN"/>
          </a:p>
        </p:txBody>
      </p:sp>
      <p:sp>
        <p:nvSpPr>
          <p:cNvPr id="4" name="Content Placeholder 1">
            <a:extLst>
              <a:ext uri="{FF2B5EF4-FFF2-40B4-BE49-F238E27FC236}">
                <a16:creationId xmlns:a16="http://schemas.microsoft.com/office/drawing/2014/main" id="{CE706111-1694-4AB4-A11F-804570555788}"/>
              </a:ext>
            </a:extLst>
          </p:cNvPr>
          <p:cNvSpPr txBox="1">
            <a:spLocks/>
          </p:cNvSpPr>
          <p:nvPr/>
        </p:nvSpPr>
        <p:spPr>
          <a:xfrm>
            <a:off x="1981200" y="906293"/>
            <a:ext cx="8229600" cy="4525963"/>
          </a:xfrm>
          <a:prstGeom prst="rect">
            <a:avLst/>
          </a:prstGeom>
        </p:spPr>
        <p:txBody>
          <a:bodyPr>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sz="2300" b="1">
                <a:latin typeface="Times New Roman" pitchFamily="18" charset="0"/>
                <a:cs typeface="Times New Roman" pitchFamily="18" charset="0"/>
              </a:rPr>
              <a:t>Identifying objects</a:t>
            </a:r>
          </a:p>
          <a:p>
            <a:pPr algn="just"/>
            <a:endParaRPr lang="en-US" sz="2300">
              <a:latin typeface="Times New Roman" pitchFamily="18" charset="0"/>
              <a:cs typeface="Times New Roman" pitchFamily="18" charset="0"/>
            </a:endParaRPr>
          </a:p>
          <a:p>
            <a:pPr algn="just"/>
            <a:r>
              <a:rPr lang="en-US" sz="2300">
                <a:latin typeface="Times New Roman" pitchFamily="18" charset="0"/>
                <a:cs typeface="Times New Roman" pitchFamily="18" charset="0"/>
              </a:rPr>
              <a:t>What are physical objects in system ?</a:t>
            </a:r>
          </a:p>
          <a:p>
            <a:pPr marL="109728" indent="0" algn="just">
              <a:buFont typeface="Arial" panose="020B0604020202020204" pitchFamily="34" charset="0"/>
              <a:buNone/>
            </a:pPr>
            <a:r>
              <a:rPr lang="en-US" sz="2300">
                <a:latin typeface="Times New Roman" pitchFamily="18" charset="0"/>
                <a:cs typeface="Times New Roman" pitchFamily="18" charset="0"/>
              </a:rPr>
              <a:t> </a:t>
            </a:r>
          </a:p>
          <a:p>
            <a:pPr lvl="1" algn="just"/>
            <a:r>
              <a:rPr lang="en-US">
                <a:latin typeface="Times New Roman" pitchFamily="18" charset="0"/>
                <a:cs typeface="Times New Roman" pitchFamily="18" charset="0"/>
              </a:rPr>
              <a:t>Individuals,organizations, machines, units of information, pictures, whatever makes up application/ make sense in context of real world</a:t>
            </a:r>
          </a:p>
          <a:p>
            <a:pPr algn="just"/>
            <a:r>
              <a:rPr lang="en-US" sz="2300">
                <a:latin typeface="Times New Roman" pitchFamily="18" charset="0"/>
                <a:cs typeface="Times New Roman" pitchFamily="18" charset="0"/>
              </a:rPr>
              <a:t>objects help establish workable system</a:t>
            </a:r>
          </a:p>
          <a:p>
            <a:pPr marL="109728" indent="0" algn="just">
              <a:buFont typeface="Arial" panose="020B0604020202020204" pitchFamily="34" charset="0"/>
              <a:buNone/>
            </a:pPr>
            <a:r>
              <a:rPr lang="en-US" sz="2300">
                <a:latin typeface="Times New Roman" pitchFamily="18" charset="0"/>
                <a:cs typeface="Times New Roman" pitchFamily="18" charset="0"/>
              </a:rPr>
              <a:t> </a:t>
            </a:r>
          </a:p>
          <a:p>
            <a:pPr lvl="1" algn="just"/>
            <a:r>
              <a:rPr lang="en-US">
                <a:latin typeface="Times New Roman" pitchFamily="18" charset="0"/>
                <a:cs typeface="Times New Roman" pitchFamily="18" charset="0"/>
              </a:rPr>
              <a:t>work iteratively between use-case &amp; object models</a:t>
            </a:r>
          </a:p>
          <a:p>
            <a:pPr lvl="1" algn="just"/>
            <a:br>
              <a:rPr lang="en-US">
                <a:latin typeface="Times New Roman" pitchFamily="18" charset="0"/>
                <a:cs typeface="Times New Roman" pitchFamily="18" charset="0"/>
              </a:rPr>
            </a:br>
            <a:r>
              <a:rPr lang="en-US">
                <a:latin typeface="Times New Roman" pitchFamily="18" charset="0"/>
                <a:cs typeface="Times New Roman" pitchFamily="18" charset="0"/>
              </a:rPr>
              <a:t>incentive payroll - employee, supervisor, office administrator, paycheck, product made, process used to make product</a:t>
            </a:r>
          </a:p>
          <a:p>
            <a:pPr algn="just"/>
            <a:r>
              <a:rPr lang="en-US" sz="2300">
                <a:latin typeface="Times New Roman" pitchFamily="18" charset="0"/>
                <a:cs typeface="Times New Roman" pitchFamily="18" charset="0"/>
              </a:rPr>
              <a:t>Intangible objects ?</a:t>
            </a:r>
          </a:p>
          <a:p>
            <a:pPr marL="109728" indent="0" algn="just">
              <a:buFont typeface="Arial" panose="020B0604020202020204" pitchFamily="34" charset="0"/>
              <a:buNone/>
            </a:pPr>
            <a:r>
              <a:rPr lang="en-US" sz="2300">
                <a:latin typeface="Times New Roman" pitchFamily="18" charset="0"/>
                <a:cs typeface="Times New Roman" pitchFamily="18" charset="0"/>
              </a:rPr>
              <a:t> </a:t>
            </a:r>
          </a:p>
          <a:p>
            <a:pPr lvl="1" algn="just"/>
            <a:r>
              <a:rPr lang="en-US">
                <a:latin typeface="Times New Roman" pitchFamily="18" charset="0"/>
                <a:cs typeface="Times New Roman" pitchFamily="18" charset="0"/>
              </a:rPr>
              <a:t>Data entry screens, data structures</a:t>
            </a:r>
          </a:p>
          <a:p>
            <a:pPr marL="109728" indent="0">
              <a:buFont typeface="Arial" panose="020B0604020202020204" pitchFamily="34" charset="0"/>
              <a:buNone/>
            </a:pPr>
            <a:r>
              <a:rPr lang="en-US" sz="2300">
                <a:latin typeface="Times New Roman" pitchFamily="18" charset="0"/>
                <a:cs typeface="Times New Roman" pitchFamily="18" charset="0"/>
              </a:rPr>
              <a:t> </a:t>
            </a:r>
          </a:p>
          <a:p>
            <a:endParaRPr lang="en-US" dirty="0"/>
          </a:p>
        </p:txBody>
      </p:sp>
    </p:spTree>
    <p:extLst>
      <p:ext uri="{BB962C8B-B14F-4D97-AF65-F5344CB8AC3E}">
        <p14:creationId xmlns:p14="http://schemas.microsoft.com/office/powerpoint/2010/main" val="6737687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8AB56D87-1CCB-41E3-B394-333C523A9B91}"/>
              </a:ext>
            </a:extLst>
          </p:cNvPr>
          <p:cNvSpPr>
            <a:spLocks noGrp="1"/>
          </p:cNvSpPr>
          <p:nvPr>
            <p:ph type="ftr" sz="quarter" idx="11"/>
          </p:nvPr>
        </p:nvSpPr>
        <p:spPr>
          <a:xfrm>
            <a:off x="4038599" y="6356350"/>
            <a:ext cx="5557887" cy="365125"/>
          </a:xfrm>
        </p:spPr>
        <p:txBody>
          <a:bodyPr/>
          <a:lstStyle/>
          <a:p>
            <a:r>
              <a:rPr lang="en-US" dirty="0"/>
              <a:t>SCS1205 OOAD - Unit 1 An Overview of System Development</a:t>
            </a:r>
            <a:endParaRPr lang="en-IN" dirty="0"/>
          </a:p>
        </p:txBody>
      </p:sp>
      <p:sp>
        <p:nvSpPr>
          <p:cNvPr id="3" name="Slide Number Placeholder 2">
            <a:extLst>
              <a:ext uri="{FF2B5EF4-FFF2-40B4-BE49-F238E27FC236}">
                <a16:creationId xmlns:a16="http://schemas.microsoft.com/office/drawing/2014/main" id="{F2C9BDF6-C80E-415D-86D8-4D3EAC5115E2}"/>
              </a:ext>
            </a:extLst>
          </p:cNvPr>
          <p:cNvSpPr>
            <a:spLocks noGrp="1"/>
          </p:cNvSpPr>
          <p:nvPr>
            <p:ph type="sldNum" sz="quarter" idx="12"/>
          </p:nvPr>
        </p:nvSpPr>
        <p:spPr/>
        <p:txBody>
          <a:bodyPr/>
          <a:lstStyle/>
          <a:p>
            <a:fld id="{C47D4F2A-FF3F-4D76-897B-B2071BBC9AF3}" type="slidenum">
              <a:rPr lang="en-IN" smtClean="0"/>
              <a:t>6</a:t>
            </a:fld>
            <a:endParaRPr lang="en-IN"/>
          </a:p>
        </p:txBody>
      </p:sp>
      <p:sp>
        <p:nvSpPr>
          <p:cNvPr id="4" name="Title 3">
            <a:extLst>
              <a:ext uri="{FF2B5EF4-FFF2-40B4-BE49-F238E27FC236}">
                <a16:creationId xmlns:a16="http://schemas.microsoft.com/office/drawing/2014/main" id="{0EE0956B-FC23-475B-88E1-DDF2B6D8953E}"/>
              </a:ext>
            </a:extLst>
          </p:cNvPr>
          <p:cNvSpPr txBox="1">
            <a:spLocks/>
          </p:cNvSpPr>
          <p:nvPr/>
        </p:nvSpPr>
        <p:spPr>
          <a:xfrm>
            <a:off x="391212" y="389987"/>
            <a:ext cx="10515600" cy="986328"/>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sz="5000" b="1"/>
              <a:t>Orthogonal Views of Software</a:t>
            </a:r>
            <a:endParaRPr lang="en-IN" sz="5000" b="1" dirty="0"/>
          </a:p>
        </p:txBody>
      </p:sp>
      <p:pic>
        <p:nvPicPr>
          <p:cNvPr id="5" name="Picture 4">
            <a:extLst>
              <a:ext uri="{FF2B5EF4-FFF2-40B4-BE49-F238E27FC236}">
                <a16:creationId xmlns:a16="http://schemas.microsoft.com/office/drawing/2014/main" id="{01CEA936-6410-4FFE-92AA-7529048CF3D4}"/>
              </a:ext>
            </a:extLst>
          </p:cNvPr>
          <p:cNvPicPr>
            <a:picLocks noChangeAspect="1"/>
          </p:cNvPicPr>
          <p:nvPr/>
        </p:nvPicPr>
        <p:blipFill>
          <a:blip r:embed="rId2"/>
          <a:stretch>
            <a:fillRect/>
          </a:stretch>
        </p:blipFill>
        <p:spPr>
          <a:xfrm>
            <a:off x="1901858" y="1376315"/>
            <a:ext cx="9643753" cy="4807669"/>
          </a:xfrm>
          <a:prstGeom prst="rect">
            <a:avLst/>
          </a:prstGeom>
        </p:spPr>
      </p:pic>
      <p:sp>
        <p:nvSpPr>
          <p:cNvPr id="7" name="TextBox 6">
            <a:extLst>
              <a:ext uri="{FF2B5EF4-FFF2-40B4-BE49-F238E27FC236}">
                <a16:creationId xmlns:a16="http://schemas.microsoft.com/office/drawing/2014/main" id="{5833A6AA-1B83-434A-9A41-313F3F73AE1A}"/>
              </a:ext>
            </a:extLst>
          </p:cNvPr>
          <p:cNvSpPr txBox="1"/>
          <p:nvPr/>
        </p:nvSpPr>
        <p:spPr>
          <a:xfrm>
            <a:off x="2228655" y="5700967"/>
            <a:ext cx="8678157" cy="483017"/>
          </a:xfrm>
          <a:prstGeom prst="rect">
            <a:avLst/>
          </a:prstGeom>
          <a:noFill/>
        </p:spPr>
        <p:txBody>
          <a:bodyPr wrap="square">
            <a:spAutoFit/>
          </a:bodyPr>
          <a:lstStyle/>
          <a:p>
            <a:pPr marL="406400" marR="81915" indent="-342900" algn="just">
              <a:lnSpc>
                <a:spcPct val="115000"/>
              </a:lnSpc>
              <a:spcBef>
                <a:spcPts val="5"/>
              </a:spcBef>
              <a:spcAft>
                <a:spcPts val="0"/>
              </a:spcAft>
              <a:buFont typeface="Arial" panose="020B0604020202020204" pitchFamily="34" charset="0"/>
              <a:buChar char="•"/>
            </a:pPr>
            <a:r>
              <a:rPr lang="en-US" sz="2400" dirty="0">
                <a:solidFill>
                  <a:srgbClr val="333333"/>
                </a:solidFill>
                <a:effectLst/>
                <a:latin typeface="Times New Roman" panose="02020603050405020304" pitchFamily="18" charset="0"/>
                <a:ea typeface="Times New Roman" panose="02020603050405020304" pitchFamily="18" charset="0"/>
              </a:rPr>
              <a:t>Structured Analysis and Design Technique</a:t>
            </a:r>
            <a:r>
              <a:rPr lang="en-US" sz="2400" spc="-45" dirty="0">
                <a:solidFill>
                  <a:srgbClr val="333333"/>
                </a:solidFill>
                <a:effectLst/>
                <a:latin typeface="Times New Roman" panose="02020603050405020304" pitchFamily="18" charset="0"/>
                <a:ea typeface="Times New Roman" panose="02020603050405020304" pitchFamily="18" charset="0"/>
              </a:rPr>
              <a:t> </a:t>
            </a:r>
            <a:r>
              <a:rPr lang="en-US" sz="2400" dirty="0">
                <a:solidFill>
                  <a:srgbClr val="333333"/>
                </a:solidFill>
                <a:effectLst/>
                <a:latin typeface="Times New Roman" panose="02020603050405020304" pitchFamily="18" charset="0"/>
                <a:ea typeface="Times New Roman" panose="02020603050405020304" pitchFamily="18" charset="0"/>
              </a:rPr>
              <a:t>(SADT)</a:t>
            </a:r>
            <a:endParaRPr lang="en-IN" sz="24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28849061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710DA53-FE81-464B-9C34-3380841F37D4}"/>
              </a:ext>
            </a:extLst>
          </p:cNvPr>
          <p:cNvSpPr>
            <a:spLocks noGrp="1"/>
          </p:cNvSpPr>
          <p:nvPr>
            <p:ph type="ftr" sz="quarter" idx="11"/>
          </p:nvPr>
        </p:nvSpPr>
        <p:spPr/>
        <p:txBody>
          <a:bodyPr/>
          <a:lstStyle/>
          <a:p>
            <a:r>
              <a:rPr lang="en-US"/>
              <a:t>SCS1205 OOAD - Unit 1 An Overview of System Development</a:t>
            </a:r>
            <a:endParaRPr lang="en-IN"/>
          </a:p>
        </p:txBody>
      </p:sp>
      <p:sp>
        <p:nvSpPr>
          <p:cNvPr id="3" name="Slide Number Placeholder 2">
            <a:extLst>
              <a:ext uri="{FF2B5EF4-FFF2-40B4-BE49-F238E27FC236}">
                <a16:creationId xmlns:a16="http://schemas.microsoft.com/office/drawing/2014/main" id="{0BC55172-D474-47A5-9893-01D405AE6FDB}"/>
              </a:ext>
            </a:extLst>
          </p:cNvPr>
          <p:cNvSpPr>
            <a:spLocks noGrp="1"/>
          </p:cNvSpPr>
          <p:nvPr>
            <p:ph type="sldNum" sz="quarter" idx="12"/>
          </p:nvPr>
        </p:nvSpPr>
        <p:spPr/>
        <p:txBody>
          <a:bodyPr/>
          <a:lstStyle/>
          <a:p>
            <a:fld id="{C47D4F2A-FF3F-4D76-897B-B2071BBC9AF3}" type="slidenum">
              <a:rPr lang="en-IN" smtClean="0"/>
              <a:t>60</a:t>
            </a:fld>
            <a:endParaRPr lang="en-IN"/>
          </a:p>
        </p:txBody>
      </p:sp>
      <p:sp>
        <p:nvSpPr>
          <p:cNvPr id="4" name="Content Placeholder 1">
            <a:extLst>
              <a:ext uri="{FF2B5EF4-FFF2-40B4-BE49-F238E27FC236}">
                <a16:creationId xmlns:a16="http://schemas.microsoft.com/office/drawing/2014/main" id="{11234B16-0E37-4AA6-B959-3B6CD1982B29}"/>
              </a:ext>
            </a:extLst>
          </p:cNvPr>
          <p:cNvSpPr txBox="1">
            <a:spLocks/>
          </p:cNvSpPr>
          <p:nvPr/>
        </p:nvSpPr>
        <p:spPr>
          <a:xfrm>
            <a:off x="1880647" y="1166018"/>
            <a:ext cx="8229600" cy="4525963"/>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sz="1600" b="1">
                <a:latin typeface="Times New Roman" pitchFamily="18" charset="0"/>
                <a:cs typeface="Times New Roman" pitchFamily="18" charset="0"/>
              </a:rPr>
              <a:t>Documentation</a:t>
            </a:r>
          </a:p>
          <a:p>
            <a:pPr algn="just"/>
            <a:endParaRPr lang="en-US" sz="1600">
              <a:latin typeface="Times New Roman" pitchFamily="18" charset="0"/>
              <a:cs typeface="Times New Roman" pitchFamily="18" charset="0"/>
            </a:endParaRPr>
          </a:p>
          <a:p>
            <a:pPr marL="109728" indent="0" algn="just">
              <a:buFont typeface="Arial" panose="020B0604020202020204" pitchFamily="34" charset="0"/>
              <a:buNone/>
            </a:pPr>
            <a:r>
              <a:rPr lang="en-US" sz="1600">
                <a:latin typeface="Times New Roman" pitchFamily="18" charset="0"/>
                <a:cs typeface="Times New Roman" pitchFamily="18" charset="0"/>
              </a:rPr>
              <a:t>–	</a:t>
            </a:r>
            <a:r>
              <a:rPr lang="en-US" sz="1600" b="1">
                <a:latin typeface="Times New Roman" pitchFamily="18" charset="0"/>
                <a:cs typeface="Times New Roman" pitchFamily="18" charset="0"/>
              </a:rPr>
              <a:t>80-20 rule</a:t>
            </a:r>
            <a:endParaRPr lang="en-US" sz="1600">
              <a:latin typeface="Times New Roman" pitchFamily="18" charset="0"/>
              <a:cs typeface="Times New Roman" pitchFamily="18" charset="0"/>
            </a:endParaRPr>
          </a:p>
          <a:p>
            <a:pPr marL="109728" indent="0" algn="just">
              <a:buFont typeface="Arial" panose="020B0604020202020204" pitchFamily="34" charset="0"/>
              <a:buNone/>
            </a:pPr>
            <a:r>
              <a:rPr lang="en-US" sz="1600" b="1">
                <a:latin typeface="Times New Roman" pitchFamily="18" charset="0"/>
                <a:cs typeface="Times New Roman" pitchFamily="18" charset="0"/>
              </a:rPr>
              <a:t> </a:t>
            </a:r>
            <a:endParaRPr lang="en-US" sz="1600">
              <a:latin typeface="Times New Roman" pitchFamily="18" charset="0"/>
              <a:cs typeface="Times New Roman" pitchFamily="18" charset="0"/>
            </a:endParaRPr>
          </a:p>
          <a:p>
            <a:pPr lvl="1" algn="just"/>
            <a:r>
              <a:rPr lang="en-US" sz="1600">
                <a:latin typeface="Times New Roman" pitchFamily="18" charset="0"/>
                <a:cs typeface="Times New Roman" pitchFamily="18" charset="0"/>
              </a:rPr>
              <a:t>80% work can be done with 20% documentation</a:t>
            </a:r>
          </a:p>
          <a:p>
            <a:pPr marL="109728" indent="0" algn="just">
              <a:buFont typeface="Arial" panose="020B0604020202020204" pitchFamily="34" charset="0"/>
              <a:buNone/>
            </a:pPr>
            <a:r>
              <a:rPr lang="en-US" sz="1600">
                <a:latin typeface="Times New Roman" pitchFamily="18" charset="0"/>
                <a:cs typeface="Times New Roman" pitchFamily="18" charset="0"/>
              </a:rPr>
              <a:t> </a:t>
            </a:r>
          </a:p>
          <a:p>
            <a:pPr lvl="1" algn="just"/>
            <a:r>
              <a:rPr lang="en-US" sz="1600">
                <a:latin typeface="Times New Roman" pitchFamily="18" charset="0"/>
                <a:cs typeface="Times New Roman" pitchFamily="18" charset="0"/>
              </a:rPr>
              <a:t>20% easily accessible, 80% availbel to few who needs to know</a:t>
            </a:r>
          </a:p>
          <a:p>
            <a:pPr marL="109728" indent="0" algn="just">
              <a:buFont typeface="Arial" panose="020B0604020202020204" pitchFamily="34" charset="0"/>
              <a:buNone/>
            </a:pPr>
            <a:r>
              <a:rPr lang="en-US" sz="1600">
                <a:latin typeface="Times New Roman" pitchFamily="18" charset="0"/>
                <a:cs typeface="Times New Roman" pitchFamily="18" charset="0"/>
              </a:rPr>
              <a:t> </a:t>
            </a:r>
          </a:p>
          <a:p>
            <a:pPr lvl="1" algn="just"/>
            <a:r>
              <a:rPr lang="en-US" sz="1600">
                <a:latin typeface="Times New Roman" pitchFamily="18" charset="0"/>
                <a:cs typeface="Times New Roman" pitchFamily="18" charset="0"/>
              </a:rPr>
              <a:t>modeling &amp; documentation inseparatable</a:t>
            </a:r>
          </a:p>
          <a:p>
            <a:pPr marL="109728" indent="0" algn="just">
              <a:buFont typeface="Arial" panose="020B0604020202020204" pitchFamily="34" charset="0"/>
              <a:buNone/>
            </a:pPr>
            <a:r>
              <a:rPr lang="en-US" sz="1600">
                <a:latin typeface="Times New Roman" pitchFamily="18" charset="0"/>
                <a:cs typeface="Times New Roman" pitchFamily="18" charset="0"/>
              </a:rPr>
              <a:t> </a:t>
            </a:r>
          </a:p>
          <a:p>
            <a:pPr lvl="2" algn="just"/>
            <a:r>
              <a:rPr lang="en-US" sz="1600">
                <a:latin typeface="Times New Roman" pitchFamily="18" charset="0"/>
                <a:cs typeface="Times New Roman" pitchFamily="18" charset="0"/>
              </a:rPr>
              <a:t>good modeling implies good documentation</a:t>
            </a:r>
          </a:p>
          <a:p>
            <a:endParaRPr lang="en-US" dirty="0"/>
          </a:p>
        </p:txBody>
      </p:sp>
    </p:spTree>
    <p:extLst>
      <p:ext uri="{BB962C8B-B14F-4D97-AF65-F5344CB8AC3E}">
        <p14:creationId xmlns:p14="http://schemas.microsoft.com/office/powerpoint/2010/main" val="193425640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9A59A6A-DEEC-42EB-9E08-1DEC2D36665F}"/>
              </a:ext>
            </a:extLst>
          </p:cNvPr>
          <p:cNvSpPr>
            <a:spLocks noGrp="1"/>
          </p:cNvSpPr>
          <p:nvPr>
            <p:ph type="ftr" sz="quarter" idx="11"/>
          </p:nvPr>
        </p:nvSpPr>
        <p:spPr/>
        <p:txBody>
          <a:bodyPr/>
          <a:lstStyle/>
          <a:p>
            <a:r>
              <a:rPr lang="en-US"/>
              <a:t>SCS1205 OOAD - Unit 1 An Overview of System Development</a:t>
            </a:r>
            <a:endParaRPr lang="en-IN"/>
          </a:p>
        </p:txBody>
      </p:sp>
      <p:sp>
        <p:nvSpPr>
          <p:cNvPr id="3" name="Slide Number Placeholder 2">
            <a:extLst>
              <a:ext uri="{FF2B5EF4-FFF2-40B4-BE49-F238E27FC236}">
                <a16:creationId xmlns:a16="http://schemas.microsoft.com/office/drawing/2014/main" id="{DDA8B9EC-3E7F-4FB1-94B6-BCFFDFDCD4A6}"/>
              </a:ext>
            </a:extLst>
          </p:cNvPr>
          <p:cNvSpPr>
            <a:spLocks noGrp="1"/>
          </p:cNvSpPr>
          <p:nvPr>
            <p:ph type="sldNum" sz="quarter" idx="12"/>
          </p:nvPr>
        </p:nvSpPr>
        <p:spPr/>
        <p:txBody>
          <a:bodyPr/>
          <a:lstStyle/>
          <a:p>
            <a:fld id="{C47D4F2A-FF3F-4D76-897B-B2071BBC9AF3}" type="slidenum">
              <a:rPr lang="en-IN" smtClean="0"/>
              <a:t>61</a:t>
            </a:fld>
            <a:endParaRPr lang="en-IN"/>
          </a:p>
        </p:txBody>
      </p:sp>
      <p:sp>
        <p:nvSpPr>
          <p:cNvPr id="4" name="Content Placeholder 1">
            <a:extLst>
              <a:ext uri="{FF2B5EF4-FFF2-40B4-BE49-F238E27FC236}">
                <a16:creationId xmlns:a16="http://schemas.microsoft.com/office/drawing/2014/main" id="{9E972619-FC7F-4EE9-8EC0-6967B1E4DAB8}"/>
              </a:ext>
            </a:extLst>
          </p:cNvPr>
          <p:cNvSpPr txBox="1">
            <a:spLocks/>
          </p:cNvSpPr>
          <p:nvPr/>
        </p:nvSpPr>
        <p:spPr>
          <a:xfrm>
            <a:off x="1673258" y="962853"/>
            <a:ext cx="8229600" cy="4525963"/>
          </a:xfrm>
          <a:prstGeom prst="rect">
            <a:avLst/>
          </a:prstGeom>
        </p:spPr>
        <p:txBody>
          <a:bodyPr>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sz="3400" b="1" dirty="0">
                <a:latin typeface="Times New Roman" pitchFamily="18" charset="0"/>
                <a:cs typeface="Times New Roman" pitchFamily="18" charset="0"/>
              </a:rPr>
              <a:t>Object-oriented Design</a:t>
            </a:r>
          </a:p>
          <a:p>
            <a:pPr algn="just"/>
            <a:endParaRPr lang="en-US" sz="2300" dirty="0">
              <a:latin typeface="Times New Roman" pitchFamily="18" charset="0"/>
              <a:cs typeface="Times New Roman" pitchFamily="18" charset="0"/>
            </a:endParaRPr>
          </a:p>
          <a:p>
            <a:pPr algn="just"/>
            <a:r>
              <a:rPr lang="en-US" sz="2300" b="1" dirty="0">
                <a:latin typeface="Times New Roman" pitchFamily="18" charset="0"/>
                <a:cs typeface="Times New Roman" pitchFamily="18" charset="0"/>
              </a:rPr>
              <a:t>Goal : </a:t>
            </a:r>
            <a:r>
              <a:rPr lang="en-US" sz="2300" dirty="0">
                <a:latin typeface="Times New Roman" pitchFamily="18" charset="0"/>
                <a:cs typeface="Times New Roman" pitchFamily="18" charset="0"/>
              </a:rPr>
              <a:t>to design classes identified during analysis phase &amp; user interface</a:t>
            </a:r>
          </a:p>
          <a:p>
            <a:pPr marL="109728" indent="0" algn="just">
              <a:buFont typeface="Arial" panose="020B0604020202020204" pitchFamily="34" charset="0"/>
              <a:buNone/>
            </a:pPr>
            <a:r>
              <a:rPr lang="en-US" sz="2300" dirty="0">
                <a:latin typeface="Times New Roman" pitchFamily="18" charset="0"/>
                <a:cs typeface="Times New Roman" pitchFamily="18" charset="0"/>
              </a:rPr>
              <a:t> </a:t>
            </a:r>
          </a:p>
          <a:p>
            <a:pPr algn="just"/>
            <a:r>
              <a:rPr lang="en-US" sz="2300" dirty="0">
                <a:latin typeface="Times New Roman" pitchFamily="18" charset="0"/>
                <a:cs typeface="Times New Roman" pitchFamily="18" charset="0"/>
              </a:rPr>
              <a:t>Identify additional objects &amp; classes that support implementation of requirements</a:t>
            </a:r>
          </a:p>
          <a:p>
            <a:pPr marL="109728" indent="0" algn="just">
              <a:buFont typeface="Arial" panose="020B0604020202020204" pitchFamily="34" charset="0"/>
              <a:buNone/>
            </a:pPr>
            <a:r>
              <a:rPr lang="en-US" sz="2300" dirty="0">
                <a:latin typeface="Times New Roman" pitchFamily="18" charset="0"/>
                <a:cs typeface="Times New Roman" pitchFamily="18" charset="0"/>
              </a:rPr>
              <a:t> </a:t>
            </a:r>
          </a:p>
          <a:p>
            <a:pPr lvl="1" algn="just"/>
            <a:r>
              <a:rPr lang="en-US" dirty="0" err="1">
                <a:latin typeface="Times New Roman" pitchFamily="18" charset="0"/>
                <a:cs typeface="Times New Roman" pitchFamily="18" charset="0"/>
              </a:rPr>
              <a:t>Eg.</a:t>
            </a:r>
            <a:r>
              <a:rPr lang="en-US" dirty="0">
                <a:latin typeface="Times New Roman" pitchFamily="18" charset="0"/>
                <a:cs typeface="Times New Roman" pitchFamily="18" charset="0"/>
              </a:rPr>
              <a:t> add objects for user interface to system (data entry windows, browse windows)</a:t>
            </a:r>
          </a:p>
          <a:p>
            <a:pPr lvl="1" algn="just"/>
            <a:endParaRPr lang="en-US" dirty="0">
              <a:latin typeface="Times New Roman" pitchFamily="18" charset="0"/>
              <a:cs typeface="Times New Roman" pitchFamily="18" charset="0"/>
            </a:endParaRPr>
          </a:p>
          <a:p>
            <a:pPr algn="just"/>
            <a:r>
              <a:rPr lang="en-US" sz="2300" dirty="0">
                <a:latin typeface="Times New Roman" pitchFamily="18" charset="0"/>
                <a:cs typeface="Times New Roman" pitchFamily="18" charset="0"/>
              </a:rPr>
              <a:t>Can be intertwined with analysis phase</a:t>
            </a:r>
          </a:p>
          <a:p>
            <a:pPr marL="109728" indent="0" algn="just">
              <a:buFont typeface="Arial" panose="020B0604020202020204" pitchFamily="34" charset="0"/>
              <a:buNone/>
            </a:pPr>
            <a:r>
              <a:rPr lang="en-US" sz="2300" dirty="0">
                <a:latin typeface="Times New Roman" pitchFamily="18" charset="0"/>
                <a:cs typeface="Times New Roman" pitchFamily="18" charset="0"/>
              </a:rPr>
              <a:t> </a:t>
            </a:r>
          </a:p>
          <a:p>
            <a:pPr lvl="1" algn="just"/>
            <a:r>
              <a:rPr lang="en-US" dirty="0">
                <a:latin typeface="Times New Roman" pitchFamily="18" charset="0"/>
                <a:cs typeface="Times New Roman" pitchFamily="18" charset="0"/>
              </a:rPr>
              <a:t>Highly incremental, </a:t>
            </a:r>
            <a:r>
              <a:rPr lang="en-US" dirty="0" err="1">
                <a:latin typeface="Times New Roman" pitchFamily="18" charset="0"/>
                <a:cs typeface="Times New Roman" pitchFamily="18" charset="0"/>
              </a:rPr>
              <a:t>eg.</a:t>
            </a:r>
            <a:r>
              <a:rPr lang="en-US" dirty="0">
                <a:latin typeface="Times New Roman" pitchFamily="18" charset="0"/>
                <a:cs typeface="Times New Roman" pitchFamily="18" charset="0"/>
              </a:rPr>
              <a:t> can start with object-oriented analysis, model it, create object-oriented design, then do some more of each again &amp; again, gradually refining &amp; completing models of system</a:t>
            </a:r>
          </a:p>
          <a:p>
            <a:pPr lvl="1" algn="just"/>
            <a:endParaRPr lang="en-US" dirty="0">
              <a:latin typeface="Times New Roman" pitchFamily="18" charset="0"/>
              <a:cs typeface="Times New Roman" pitchFamily="18" charset="0"/>
            </a:endParaRPr>
          </a:p>
          <a:p>
            <a:pPr lvl="1" algn="just"/>
            <a:r>
              <a:rPr lang="en-US" dirty="0">
                <a:latin typeface="Times New Roman" pitchFamily="18" charset="0"/>
                <a:cs typeface="Times New Roman" pitchFamily="18" charset="0"/>
              </a:rPr>
              <a:t>Activities &amp; focus of </a:t>
            </a:r>
            <a:r>
              <a:rPr lang="en-US" dirty="0" err="1">
                <a:latin typeface="Times New Roman" pitchFamily="18" charset="0"/>
                <a:cs typeface="Times New Roman" pitchFamily="18" charset="0"/>
              </a:rPr>
              <a:t>oo</a:t>
            </a:r>
            <a:r>
              <a:rPr lang="en-US" dirty="0">
                <a:latin typeface="Times New Roman" pitchFamily="18" charset="0"/>
                <a:cs typeface="Times New Roman" pitchFamily="18" charset="0"/>
              </a:rPr>
              <a:t> analysis &amp; </a:t>
            </a:r>
            <a:r>
              <a:rPr lang="en-US" dirty="0" err="1">
                <a:latin typeface="Times New Roman" pitchFamily="18" charset="0"/>
                <a:cs typeface="Times New Roman" pitchFamily="18" charset="0"/>
              </a:rPr>
              <a:t>oo</a:t>
            </a:r>
            <a:r>
              <a:rPr lang="en-US" dirty="0">
                <a:latin typeface="Times New Roman" pitchFamily="18" charset="0"/>
                <a:cs typeface="Times New Roman" pitchFamily="18" charset="0"/>
              </a:rPr>
              <a:t> design are intertwined, grown not built</a:t>
            </a:r>
          </a:p>
          <a:p>
            <a:endParaRPr lang="en-US" dirty="0"/>
          </a:p>
        </p:txBody>
      </p:sp>
    </p:spTree>
    <p:extLst>
      <p:ext uri="{BB962C8B-B14F-4D97-AF65-F5344CB8AC3E}">
        <p14:creationId xmlns:p14="http://schemas.microsoft.com/office/powerpoint/2010/main" val="355076190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D8273F0-C1DA-4961-BCDD-CB9B8574F586}"/>
              </a:ext>
            </a:extLst>
          </p:cNvPr>
          <p:cNvSpPr>
            <a:spLocks noGrp="1"/>
          </p:cNvSpPr>
          <p:nvPr>
            <p:ph type="ftr" sz="quarter" idx="11"/>
          </p:nvPr>
        </p:nvSpPr>
        <p:spPr/>
        <p:txBody>
          <a:bodyPr/>
          <a:lstStyle/>
          <a:p>
            <a:r>
              <a:rPr lang="en-US"/>
              <a:t>SCS1205 OOAD - Unit 1 An Overview of System Development</a:t>
            </a:r>
            <a:endParaRPr lang="en-IN"/>
          </a:p>
        </p:txBody>
      </p:sp>
      <p:sp>
        <p:nvSpPr>
          <p:cNvPr id="3" name="Slide Number Placeholder 2">
            <a:extLst>
              <a:ext uri="{FF2B5EF4-FFF2-40B4-BE49-F238E27FC236}">
                <a16:creationId xmlns:a16="http://schemas.microsoft.com/office/drawing/2014/main" id="{E1E61CBE-7D99-4276-B337-AE821E72D25C}"/>
              </a:ext>
            </a:extLst>
          </p:cNvPr>
          <p:cNvSpPr>
            <a:spLocks noGrp="1"/>
          </p:cNvSpPr>
          <p:nvPr>
            <p:ph type="sldNum" sz="quarter" idx="12"/>
          </p:nvPr>
        </p:nvSpPr>
        <p:spPr/>
        <p:txBody>
          <a:bodyPr/>
          <a:lstStyle/>
          <a:p>
            <a:fld id="{C47D4F2A-FF3F-4D76-897B-B2071BBC9AF3}" type="slidenum">
              <a:rPr lang="en-IN" smtClean="0"/>
              <a:t>62</a:t>
            </a:fld>
            <a:endParaRPr lang="en-IN"/>
          </a:p>
        </p:txBody>
      </p:sp>
      <p:sp>
        <p:nvSpPr>
          <p:cNvPr id="4" name="Content Placeholder 1">
            <a:extLst>
              <a:ext uri="{FF2B5EF4-FFF2-40B4-BE49-F238E27FC236}">
                <a16:creationId xmlns:a16="http://schemas.microsoft.com/office/drawing/2014/main" id="{57E89B91-9BA7-449E-8708-9F86A554BCCE}"/>
              </a:ext>
            </a:extLst>
          </p:cNvPr>
          <p:cNvSpPr txBox="1">
            <a:spLocks/>
          </p:cNvSpPr>
          <p:nvPr/>
        </p:nvSpPr>
        <p:spPr>
          <a:xfrm>
            <a:off x="1833514" y="1028842"/>
            <a:ext cx="8229600" cy="4525963"/>
          </a:xfrm>
          <a:prstGeom prst="rect">
            <a:avLst/>
          </a:prstGeom>
        </p:spPr>
        <p:txBody>
          <a:bodyPr>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100" b="1">
                <a:latin typeface="Times New Roman" pitchFamily="18" charset="0"/>
                <a:cs typeface="Times New Roman" pitchFamily="18" charset="0"/>
              </a:rPr>
              <a:t>Object-oriented Design</a:t>
            </a:r>
          </a:p>
          <a:p>
            <a:endParaRPr lang="en-US" sz="2100">
              <a:latin typeface="Times New Roman" pitchFamily="18" charset="0"/>
              <a:cs typeface="Times New Roman" pitchFamily="18" charset="0"/>
            </a:endParaRPr>
          </a:p>
          <a:p>
            <a:r>
              <a:rPr lang="en-US" sz="2100">
                <a:latin typeface="Times New Roman" pitchFamily="18" charset="0"/>
                <a:cs typeface="Times New Roman" pitchFamily="18" charset="0"/>
              </a:rPr>
              <a:t>First, build object model based on objects &amp; relationship</a:t>
            </a:r>
          </a:p>
          <a:p>
            <a:pPr marL="109728" indent="0">
              <a:buFont typeface="Arial" panose="020B0604020202020204" pitchFamily="34" charset="0"/>
              <a:buNone/>
            </a:pPr>
            <a:r>
              <a:rPr lang="en-US" sz="2100">
                <a:latin typeface="Times New Roman" pitchFamily="18" charset="0"/>
                <a:cs typeface="Times New Roman" pitchFamily="18" charset="0"/>
              </a:rPr>
              <a:t> </a:t>
            </a:r>
          </a:p>
          <a:p>
            <a:pPr marL="109728" indent="0">
              <a:buFont typeface="Arial" panose="020B0604020202020204" pitchFamily="34" charset="0"/>
              <a:buNone/>
            </a:pPr>
            <a:r>
              <a:rPr lang="en-US" sz="2100">
                <a:latin typeface="Times New Roman" pitchFamily="18" charset="0"/>
                <a:cs typeface="Times New Roman" pitchFamily="18" charset="0"/>
              </a:rPr>
              <a:t>Then iterate &amp; refine model</a:t>
            </a:r>
          </a:p>
          <a:p>
            <a:pPr lvl="1"/>
            <a:br>
              <a:rPr lang="en-US" sz="2100">
                <a:latin typeface="Times New Roman" pitchFamily="18" charset="0"/>
                <a:cs typeface="Times New Roman" pitchFamily="18" charset="0"/>
              </a:rPr>
            </a:br>
            <a:r>
              <a:rPr lang="en-US" sz="2100">
                <a:latin typeface="Times New Roman" pitchFamily="18" charset="0"/>
                <a:cs typeface="Times New Roman" pitchFamily="18" charset="0"/>
              </a:rPr>
              <a:t>Design &amp; refine classes</a:t>
            </a:r>
          </a:p>
          <a:p>
            <a:pPr marL="109728" indent="0">
              <a:buFont typeface="Arial" panose="020B0604020202020204" pitchFamily="34" charset="0"/>
              <a:buNone/>
            </a:pPr>
            <a:r>
              <a:rPr lang="en-US" sz="2100">
                <a:latin typeface="Times New Roman" pitchFamily="18" charset="0"/>
                <a:cs typeface="Times New Roman" pitchFamily="18" charset="0"/>
              </a:rPr>
              <a:t> </a:t>
            </a:r>
          </a:p>
          <a:p>
            <a:pPr lvl="1"/>
            <a:r>
              <a:rPr lang="en-US" sz="2100">
                <a:latin typeface="Times New Roman" pitchFamily="18" charset="0"/>
                <a:cs typeface="Times New Roman" pitchFamily="18" charset="0"/>
              </a:rPr>
              <a:t>Design &amp; refine attributes</a:t>
            </a:r>
          </a:p>
          <a:p>
            <a:pPr marL="109728" indent="0">
              <a:buFont typeface="Arial" panose="020B0604020202020204" pitchFamily="34" charset="0"/>
              <a:buNone/>
            </a:pPr>
            <a:r>
              <a:rPr lang="en-US" sz="2100">
                <a:latin typeface="Times New Roman" pitchFamily="18" charset="0"/>
                <a:cs typeface="Times New Roman" pitchFamily="18" charset="0"/>
              </a:rPr>
              <a:t> </a:t>
            </a:r>
          </a:p>
          <a:p>
            <a:pPr lvl="1"/>
            <a:r>
              <a:rPr lang="en-US" sz="2100">
                <a:latin typeface="Times New Roman" pitchFamily="18" charset="0"/>
                <a:cs typeface="Times New Roman" pitchFamily="18" charset="0"/>
              </a:rPr>
              <a:t>Design &amp; refine methods</a:t>
            </a:r>
          </a:p>
          <a:p>
            <a:pPr marL="109728" indent="0">
              <a:buFont typeface="Arial" panose="020B0604020202020204" pitchFamily="34" charset="0"/>
              <a:buNone/>
            </a:pPr>
            <a:r>
              <a:rPr lang="en-US" sz="2100">
                <a:latin typeface="Times New Roman" pitchFamily="18" charset="0"/>
                <a:cs typeface="Times New Roman" pitchFamily="18" charset="0"/>
              </a:rPr>
              <a:t> </a:t>
            </a:r>
          </a:p>
          <a:p>
            <a:pPr lvl="1"/>
            <a:r>
              <a:rPr lang="en-US" sz="2100">
                <a:latin typeface="Times New Roman" pitchFamily="18" charset="0"/>
                <a:cs typeface="Times New Roman" pitchFamily="18" charset="0"/>
              </a:rPr>
              <a:t>Design &amp; refine structures</a:t>
            </a:r>
          </a:p>
          <a:p>
            <a:pPr marL="109728" indent="0">
              <a:buFont typeface="Arial" panose="020B0604020202020204" pitchFamily="34" charset="0"/>
              <a:buNone/>
            </a:pPr>
            <a:r>
              <a:rPr lang="en-US" sz="2100">
                <a:latin typeface="Times New Roman" pitchFamily="18" charset="0"/>
                <a:cs typeface="Times New Roman" pitchFamily="18" charset="0"/>
              </a:rPr>
              <a:t> </a:t>
            </a:r>
          </a:p>
          <a:p>
            <a:pPr lvl="1"/>
            <a:r>
              <a:rPr lang="en-US" sz="2100">
                <a:latin typeface="Times New Roman" pitchFamily="18" charset="0"/>
                <a:cs typeface="Times New Roman" pitchFamily="18" charset="0"/>
              </a:rPr>
              <a:t>Design &amp; refine associations</a:t>
            </a:r>
          </a:p>
          <a:p>
            <a:endParaRPr lang="en-US" dirty="0"/>
          </a:p>
        </p:txBody>
      </p:sp>
    </p:spTree>
    <p:extLst>
      <p:ext uri="{BB962C8B-B14F-4D97-AF65-F5344CB8AC3E}">
        <p14:creationId xmlns:p14="http://schemas.microsoft.com/office/powerpoint/2010/main" val="368473534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C1AB654-3A9D-4BE9-BAF9-A2585DC454AB}"/>
              </a:ext>
            </a:extLst>
          </p:cNvPr>
          <p:cNvSpPr>
            <a:spLocks noGrp="1"/>
          </p:cNvSpPr>
          <p:nvPr>
            <p:ph type="ftr" sz="quarter" idx="11"/>
          </p:nvPr>
        </p:nvSpPr>
        <p:spPr/>
        <p:txBody>
          <a:bodyPr/>
          <a:lstStyle/>
          <a:p>
            <a:r>
              <a:rPr lang="en-US"/>
              <a:t>SCS1205 OOAD - Unit 1 An Overview of System Development</a:t>
            </a:r>
            <a:endParaRPr lang="en-IN"/>
          </a:p>
        </p:txBody>
      </p:sp>
      <p:sp>
        <p:nvSpPr>
          <p:cNvPr id="3" name="Slide Number Placeholder 2">
            <a:extLst>
              <a:ext uri="{FF2B5EF4-FFF2-40B4-BE49-F238E27FC236}">
                <a16:creationId xmlns:a16="http://schemas.microsoft.com/office/drawing/2014/main" id="{07FE3B41-62DA-4635-8762-A3A409CDA4B9}"/>
              </a:ext>
            </a:extLst>
          </p:cNvPr>
          <p:cNvSpPr>
            <a:spLocks noGrp="1"/>
          </p:cNvSpPr>
          <p:nvPr>
            <p:ph type="sldNum" sz="quarter" idx="12"/>
          </p:nvPr>
        </p:nvSpPr>
        <p:spPr/>
        <p:txBody>
          <a:bodyPr/>
          <a:lstStyle/>
          <a:p>
            <a:fld id="{C47D4F2A-FF3F-4D76-897B-B2071BBC9AF3}" type="slidenum">
              <a:rPr lang="en-IN" smtClean="0"/>
              <a:t>63</a:t>
            </a:fld>
            <a:endParaRPr lang="en-IN"/>
          </a:p>
        </p:txBody>
      </p:sp>
      <p:sp>
        <p:nvSpPr>
          <p:cNvPr id="5" name="TextBox 4">
            <a:extLst>
              <a:ext uri="{FF2B5EF4-FFF2-40B4-BE49-F238E27FC236}">
                <a16:creationId xmlns:a16="http://schemas.microsoft.com/office/drawing/2014/main" id="{652EB6D7-65CC-4225-989F-6F03D7624C24}"/>
              </a:ext>
            </a:extLst>
          </p:cNvPr>
          <p:cNvSpPr txBox="1"/>
          <p:nvPr/>
        </p:nvSpPr>
        <p:spPr>
          <a:xfrm>
            <a:off x="1837442" y="1148361"/>
            <a:ext cx="9116504" cy="4119076"/>
          </a:xfrm>
          <a:prstGeom prst="rect">
            <a:avLst/>
          </a:prstGeom>
          <a:noFill/>
        </p:spPr>
        <p:txBody>
          <a:bodyPr wrap="square">
            <a:spAutoFit/>
          </a:bodyPr>
          <a:lstStyle/>
          <a:p>
            <a:pPr marL="344170"/>
            <a:r>
              <a:rPr lang="en-US" sz="2000" b="1" dirty="0">
                <a:effectLst/>
                <a:latin typeface="Times New Roman" panose="02020603050405020304" pitchFamily="18" charset="0"/>
                <a:ea typeface="Times New Roman" panose="02020603050405020304" pitchFamily="18" charset="0"/>
              </a:rPr>
              <a:t>Guidelines in Object-oriented Design</a:t>
            </a:r>
            <a:endParaRPr lang="en-IN" sz="2000" dirty="0">
              <a:effectLst/>
              <a:latin typeface="Times New Roman" panose="02020603050405020304" pitchFamily="18" charset="0"/>
              <a:ea typeface="Times New Roman" panose="02020603050405020304" pitchFamily="18" charset="0"/>
            </a:endParaRPr>
          </a:p>
          <a:p>
            <a:pPr>
              <a:spcBef>
                <a:spcPts val="50"/>
              </a:spcBef>
            </a:pPr>
            <a:r>
              <a:rPr lang="en-US" sz="2000" b="1" dirty="0">
                <a:effectLst/>
                <a:latin typeface="Times New Roman" panose="02020603050405020304" pitchFamily="18" charset="0"/>
                <a:ea typeface="Times New Roman" panose="02020603050405020304" pitchFamily="18" charset="0"/>
              </a:rPr>
              <a:t> </a:t>
            </a:r>
            <a:endParaRPr lang="en-IN" sz="2000" dirty="0">
              <a:effectLst/>
              <a:latin typeface="Times New Roman" panose="02020603050405020304" pitchFamily="18" charset="0"/>
              <a:ea typeface="Times New Roman" panose="02020603050405020304" pitchFamily="18" charset="0"/>
            </a:endParaRPr>
          </a:p>
          <a:p>
            <a:pPr marL="342900" lvl="0" indent="-342900">
              <a:buSzPts val="1200"/>
              <a:buFont typeface="Times New Roman" panose="02020603050405020304" pitchFamily="18" charset="0"/>
              <a:buChar char="•"/>
              <a:tabLst>
                <a:tab pos="596900" algn="l"/>
                <a:tab pos="597535" algn="l"/>
              </a:tabLst>
            </a:pPr>
            <a:r>
              <a:rPr lang="en-US" sz="2000" dirty="0">
                <a:effectLst/>
                <a:latin typeface="Times New Roman" panose="02020603050405020304" pitchFamily="18" charset="0"/>
                <a:ea typeface="Times New Roman" panose="02020603050405020304" pitchFamily="18" charset="0"/>
              </a:rPr>
              <a:t>Reuse rather than build new</a:t>
            </a:r>
            <a:r>
              <a:rPr lang="en-US" sz="2000" spc="50" dirty="0">
                <a:effectLst/>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classes</a:t>
            </a:r>
            <a:endParaRPr lang="en-IN" sz="2000" dirty="0">
              <a:effectLst/>
              <a:latin typeface="Times New Roman" panose="02020603050405020304" pitchFamily="18" charset="0"/>
              <a:ea typeface="Times New Roman" panose="02020603050405020304" pitchFamily="18" charset="0"/>
            </a:endParaRPr>
          </a:p>
          <a:p>
            <a:r>
              <a:rPr lang="en-US" sz="2000" dirty="0">
                <a:effectLst/>
                <a:latin typeface="Times New Roman" panose="02020603050405020304" pitchFamily="18" charset="0"/>
                <a:ea typeface="Times New Roman" panose="02020603050405020304" pitchFamily="18" charset="0"/>
              </a:rPr>
              <a:t> </a:t>
            </a:r>
            <a:endParaRPr lang="en-IN" sz="2000" dirty="0">
              <a:effectLst/>
              <a:latin typeface="Times New Roman" panose="02020603050405020304" pitchFamily="18" charset="0"/>
              <a:ea typeface="Times New Roman" panose="02020603050405020304" pitchFamily="18" charset="0"/>
            </a:endParaRPr>
          </a:p>
          <a:p>
            <a:pPr marL="742950" lvl="1" indent="-285750">
              <a:buSzPts val="1200"/>
              <a:buFont typeface="Times New Roman" panose="02020603050405020304" pitchFamily="18" charset="0"/>
              <a:buChar char="–"/>
              <a:tabLst>
                <a:tab pos="1054735" algn="l"/>
                <a:tab pos="1055370" algn="l"/>
              </a:tabLst>
            </a:pPr>
            <a:r>
              <a:rPr lang="en-US" sz="2000" dirty="0">
                <a:effectLst/>
                <a:latin typeface="Times New Roman" panose="02020603050405020304" pitchFamily="18" charset="0"/>
                <a:ea typeface="Times New Roman" panose="02020603050405020304" pitchFamily="18" charset="0"/>
              </a:rPr>
              <a:t>Know existing</a:t>
            </a:r>
            <a:r>
              <a:rPr lang="en-US" sz="2000" spc="10" dirty="0">
                <a:effectLst/>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classes</a:t>
            </a:r>
            <a:endParaRPr lang="en-IN" sz="2000" dirty="0">
              <a:effectLst/>
              <a:latin typeface="Times New Roman" panose="02020603050405020304" pitchFamily="18" charset="0"/>
              <a:ea typeface="Times New Roman" panose="02020603050405020304" pitchFamily="18" charset="0"/>
            </a:endParaRPr>
          </a:p>
          <a:p>
            <a:r>
              <a:rPr lang="en-US" sz="2000" dirty="0">
                <a:effectLst/>
                <a:latin typeface="Times New Roman" panose="02020603050405020304" pitchFamily="18" charset="0"/>
                <a:ea typeface="Times New Roman" panose="02020603050405020304" pitchFamily="18" charset="0"/>
              </a:rPr>
              <a:t> </a:t>
            </a:r>
            <a:endParaRPr lang="en-IN" sz="2000" dirty="0">
              <a:effectLst/>
              <a:latin typeface="Times New Roman" panose="02020603050405020304" pitchFamily="18" charset="0"/>
              <a:ea typeface="Times New Roman" panose="02020603050405020304" pitchFamily="18" charset="0"/>
            </a:endParaRPr>
          </a:p>
          <a:p>
            <a:pPr marL="342900" lvl="0" indent="-342900">
              <a:spcBef>
                <a:spcPts val="5"/>
              </a:spcBef>
              <a:spcAft>
                <a:spcPts val="0"/>
              </a:spcAft>
              <a:buSzPts val="1200"/>
              <a:buFont typeface="Times New Roman" panose="02020603050405020304" pitchFamily="18" charset="0"/>
              <a:buChar char="•"/>
              <a:tabLst>
                <a:tab pos="596900" algn="l"/>
                <a:tab pos="597535" algn="l"/>
              </a:tabLst>
            </a:pPr>
            <a:r>
              <a:rPr lang="en-US" sz="2000" dirty="0">
                <a:effectLst/>
                <a:latin typeface="Times New Roman" panose="02020603050405020304" pitchFamily="18" charset="0"/>
                <a:ea typeface="Times New Roman" panose="02020603050405020304" pitchFamily="18" charset="0"/>
              </a:rPr>
              <a:t>Design large number of simple classes rather than small number of complex</a:t>
            </a:r>
            <a:r>
              <a:rPr lang="en-US" sz="2000" spc="-30" dirty="0">
                <a:effectLst/>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classes</a:t>
            </a:r>
            <a:endParaRPr lang="en-IN" sz="2000" dirty="0">
              <a:effectLst/>
              <a:latin typeface="Times New Roman" panose="02020603050405020304" pitchFamily="18" charset="0"/>
              <a:ea typeface="Times New Roman" panose="02020603050405020304" pitchFamily="18" charset="0"/>
            </a:endParaRPr>
          </a:p>
          <a:p>
            <a:pPr>
              <a:spcBef>
                <a:spcPts val="55"/>
              </a:spcBef>
            </a:pPr>
            <a:r>
              <a:rPr lang="en-US" sz="2000" dirty="0">
                <a:effectLst/>
                <a:latin typeface="Times New Roman" panose="02020603050405020304" pitchFamily="18" charset="0"/>
                <a:ea typeface="Times New Roman" panose="02020603050405020304" pitchFamily="18" charset="0"/>
              </a:rPr>
              <a:t> </a:t>
            </a:r>
            <a:endParaRPr lang="en-IN" sz="2000" dirty="0">
              <a:effectLst/>
              <a:latin typeface="Times New Roman" panose="02020603050405020304" pitchFamily="18" charset="0"/>
              <a:ea typeface="Times New Roman" panose="02020603050405020304" pitchFamily="18" charset="0"/>
            </a:endParaRPr>
          </a:p>
          <a:p>
            <a:pPr marL="342900" lvl="0" indent="-342900">
              <a:buSzPts val="1200"/>
              <a:buFont typeface="Times New Roman" panose="02020603050405020304" pitchFamily="18" charset="0"/>
              <a:buChar char="•"/>
              <a:tabLst>
                <a:tab pos="596900" algn="l"/>
                <a:tab pos="597535" algn="l"/>
              </a:tabLst>
            </a:pPr>
            <a:r>
              <a:rPr lang="en-US" sz="2000" dirty="0">
                <a:effectLst/>
                <a:latin typeface="Times New Roman" panose="02020603050405020304" pitchFamily="18" charset="0"/>
                <a:ea typeface="Times New Roman" panose="02020603050405020304" pitchFamily="18" charset="0"/>
              </a:rPr>
              <a:t>Design</a:t>
            </a:r>
            <a:r>
              <a:rPr lang="en-US" sz="2000" spc="10" dirty="0">
                <a:effectLst/>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methods</a:t>
            </a:r>
            <a:endParaRPr lang="en-IN" sz="2000" dirty="0">
              <a:effectLst/>
              <a:latin typeface="Times New Roman" panose="02020603050405020304" pitchFamily="18" charset="0"/>
              <a:ea typeface="Times New Roman" panose="02020603050405020304" pitchFamily="18" charset="0"/>
            </a:endParaRPr>
          </a:p>
          <a:p>
            <a:r>
              <a:rPr lang="en-US" sz="2000" dirty="0">
                <a:effectLst/>
                <a:latin typeface="Times New Roman" panose="02020603050405020304" pitchFamily="18" charset="0"/>
                <a:ea typeface="Times New Roman" panose="02020603050405020304" pitchFamily="18" charset="0"/>
              </a:rPr>
              <a:t> </a:t>
            </a:r>
            <a:endParaRPr lang="en-IN" sz="2000" dirty="0">
              <a:effectLst/>
              <a:latin typeface="Times New Roman" panose="02020603050405020304" pitchFamily="18" charset="0"/>
              <a:ea typeface="Times New Roman" panose="02020603050405020304" pitchFamily="18" charset="0"/>
            </a:endParaRPr>
          </a:p>
          <a:p>
            <a:pPr marL="342900" lvl="0" indent="-342900">
              <a:buSzPts val="1200"/>
              <a:buFont typeface="Times New Roman" panose="02020603050405020304" pitchFamily="18" charset="0"/>
              <a:buChar char="•"/>
              <a:tabLst>
                <a:tab pos="596900" algn="l"/>
                <a:tab pos="597535" algn="l"/>
              </a:tabLst>
            </a:pPr>
            <a:r>
              <a:rPr lang="en-US" sz="2000" dirty="0">
                <a:effectLst/>
                <a:latin typeface="Times New Roman" panose="02020603050405020304" pitchFamily="18" charset="0"/>
                <a:ea typeface="Times New Roman" panose="02020603050405020304" pitchFamily="18" charset="0"/>
              </a:rPr>
              <a:t>Critique what has been</a:t>
            </a:r>
            <a:r>
              <a:rPr lang="en-US" sz="2000" spc="10" dirty="0">
                <a:effectLst/>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proposed</a:t>
            </a:r>
            <a:endParaRPr lang="en-IN" sz="2000" dirty="0">
              <a:effectLst/>
              <a:latin typeface="Times New Roman" panose="02020603050405020304" pitchFamily="18" charset="0"/>
              <a:ea typeface="Times New Roman" panose="02020603050405020304" pitchFamily="18" charset="0"/>
            </a:endParaRPr>
          </a:p>
          <a:p>
            <a:r>
              <a:rPr lang="en-US" sz="2000" dirty="0">
                <a:effectLst/>
                <a:latin typeface="Times New Roman" panose="02020603050405020304" pitchFamily="18" charset="0"/>
                <a:ea typeface="Times New Roman" panose="02020603050405020304" pitchFamily="18" charset="0"/>
              </a:rPr>
              <a:t> </a:t>
            </a:r>
            <a:endParaRPr lang="en-IN" sz="2000" dirty="0">
              <a:effectLst/>
              <a:latin typeface="Times New Roman" panose="02020603050405020304" pitchFamily="18" charset="0"/>
              <a:ea typeface="Times New Roman" panose="02020603050405020304" pitchFamily="18" charset="0"/>
            </a:endParaRPr>
          </a:p>
          <a:p>
            <a:pPr lvl="0">
              <a:spcBef>
                <a:spcPts val="5"/>
              </a:spcBef>
              <a:spcAft>
                <a:spcPts val="0"/>
              </a:spcAft>
              <a:buSzPts val="1200"/>
              <a:tabLst>
                <a:tab pos="1060450" algn="l"/>
                <a:tab pos="1061085" algn="l"/>
              </a:tabLst>
            </a:pPr>
            <a:r>
              <a:rPr lang="en-US" sz="2000" dirty="0">
                <a:effectLst/>
                <a:latin typeface="Times New Roman" panose="02020603050405020304" pitchFamily="18" charset="0"/>
                <a:ea typeface="Times New Roman" panose="02020603050405020304" pitchFamily="18" charset="0"/>
              </a:rPr>
              <a:t>      -   Go back &amp; refine</a:t>
            </a:r>
            <a:r>
              <a:rPr lang="en-US" sz="2000" spc="35" dirty="0">
                <a:effectLst/>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classes</a:t>
            </a:r>
            <a:endParaRPr lang="en-IN" sz="20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07851831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AC42189-1425-4700-A586-68F59D5FFC59}"/>
              </a:ext>
            </a:extLst>
          </p:cNvPr>
          <p:cNvSpPr>
            <a:spLocks noGrp="1"/>
          </p:cNvSpPr>
          <p:nvPr>
            <p:ph type="ftr" sz="quarter" idx="11"/>
          </p:nvPr>
        </p:nvSpPr>
        <p:spPr/>
        <p:txBody>
          <a:bodyPr/>
          <a:lstStyle/>
          <a:p>
            <a:r>
              <a:rPr lang="en-US"/>
              <a:t>SCS1205 OOAD - Unit 1 An Overview of System Development</a:t>
            </a:r>
            <a:endParaRPr lang="en-IN"/>
          </a:p>
        </p:txBody>
      </p:sp>
      <p:sp>
        <p:nvSpPr>
          <p:cNvPr id="3" name="Slide Number Placeholder 2">
            <a:extLst>
              <a:ext uri="{FF2B5EF4-FFF2-40B4-BE49-F238E27FC236}">
                <a16:creationId xmlns:a16="http://schemas.microsoft.com/office/drawing/2014/main" id="{34BB3E69-38A5-4728-9A4D-AB6BBC9141E0}"/>
              </a:ext>
            </a:extLst>
          </p:cNvPr>
          <p:cNvSpPr>
            <a:spLocks noGrp="1"/>
          </p:cNvSpPr>
          <p:nvPr>
            <p:ph type="sldNum" sz="quarter" idx="12"/>
          </p:nvPr>
        </p:nvSpPr>
        <p:spPr/>
        <p:txBody>
          <a:bodyPr/>
          <a:lstStyle/>
          <a:p>
            <a:fld id="{C47D4F2A-FF3F-4D76-897B-B2071BBC9AF3}" type="slidenum">
              <a:rPr lang="en-IN" smtClean="0"/>
              <a:t>64</a:t>
            </a:fld>
            <a:endParaRPr lang="en-IN"/>
          </a:p>
        </p:txBody>
      </p:sp>
      <p:sp>
        <p:nvSpPr>
          <p:cNvPr id="4" name="Content Placeholder 1">
            <a:extLst>
              <a:ext uri="{FF2B5EF4-FFF2-40B4-BE49-F238E27FC236}">
                <a16:creationId xmlns:a16="http://schemas.microsoft.com/office/drawing/2014/main" id="{6C50A32C-B7D9-44B9-93AC-6C4CFAFBEF3F}"/>
              </a:ext>
            </a:extLst>
          </p:cNvPr>
          <p:cNvSpPr txBox="1">
            <a:spLocks/>
          </p:cNvSpPr>
          <p:nvPr/>
        </p:nvSpPr>
        <p:spPr>
          <a:xfrm>
            <a:off x="1682684" y="1019415"/>
            <a:ext cx="8229600" cy="4525963"/>
          </a:xfrm>
          <a:prstGeom prst="rect">
            <a:avLst/>
          </a:prstGeom>
        </p:spPr>
        <p:txBody>
          <a:bodyPr>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09728" indent="0" algn="just">
              <a:buFont typeface="Arial" panose="020B0604020202020204" pitchFamily="34" charset="0"/>
              <a:buNone/>
            </a:pPr>
            <a:r>
              <a:rPr lang="en-US" sz="2400" b="1" dirty="0">
                <a:latin typeface="Times New Roman" pitchFamily="18" charset="0"/>
                <a:cs typeface="Times New Roman" pitchFamily="18" charset="0"/>
              </a:rPr>
              <a:t>Prototyping</a:t>
            </a:r>
            <a:endParaRPr lang="en-US" sz="2400" dirty="0">
              <a:latin typeface="Times New Roman" pitchFamily="18" charset="0"/>
              <a:cs typeface="Times New Roman" pitchFamily="18" charset="0"/>
            </a:endParaRPr>
          </a:p>
          <a:p>
            <a:pPr algn="just"/>
            <a:endParaRPr lang="en-US" sz="1700" b="1" dirty="0">
              <a:latin typeface="Times New Roman" pitchFamily="18" charset="0"/>
              <a:cs typeface="Times New Roman" pitchFamily="18" charset="0"/>
            </a:endParaRPr>
          </a:p>
          <a:p>
            <a:pPr algn="just"/>
            <a:r>
              <a:rPr lang="en-US" sz="1700" dirty="0">
                <a:latin typeface="Times New Roman" pitchFamily="18" charset="0"/>
                <a:cs typeface="Times New Roman" pitchFamily="18" charset="0"/>
              </a:rPr>
              <a:t>Prototype – version of software product developed in early stages of product’s life cycle for specific, experimental purposes</a:t>
            </a:r>
          </a:p>
          <a:p>
            <a:pPr lvl="1" algn="just"/>
            <a:r>
              <a:rPr lang="en-US" sz="1700" dirty="0">
                <a:latin typeface="Times New Roman" pitchFamily="18" charset="0"/>
                <a:cs typeface="Times New Roman" pitchFamily="18" charset="0"/>
              </a:rPr>
              <a:t>Enables us to fully understand how easy/difficult it will be to implement some features of system</a:t>
            </a:r>
          </a:p>
          <a:p>
            <a:pPr lvl="1" algn="just"/>
            <a:r>
              <a:rPr lang="en-US" sz="1700" dirty="0">
                <a:latin typeface="Times New Roman" pitchFamily="18" charset="0"/>
                <a:cs typeface="Times New Roman" pitchFamily="18" charset="0"/>
              </a:rPr>
              <a:t>Gives users chance to comment on usability &amp; usefulness of user interface design</a:t>
            </a:r>
          </a:p>
          <a:p>
            <a:pPr marL="109728" indent="0" algn="just">
              <a:buFont typeface="Arial" panose="020B0604020202020204" pitchFamily="34" charset="0"/>
              <a:buNone/>
            </a:pPr>
            <a:r>
              <a:rPr lang="en-US" sz="1700" dirty="0">
                <a:latin typeface="Times New Roman" pitchFamily="18" charset="0"/>
                <a:cs typeface="Times New Roman" pitchFamily="18" charset="0"/>
              </a:rPr>
              <a:t> </a:t>
            </a:r>
          </a:p>
          <a:p>
            <a:pPr lvl="1" algn="just"/>
            <a:r>
              <a:rPr lang="en-US" sz="1700" dirty="0">
                <a:latin typeface="Times New Roman" pitchFamily="18" charset="0"/>
                <a:cs typeface="Times New Roman" pitchFamily="18" charset="0"/>
              </a:rPr>
              <a:t>Can assess fit between software tools selected, functional specification &amp; user needs</a:t>
            </a:r>
          </a:p>
          <a:p>
            <a:pPr lvl="1" algn="just"/>
            <a:r>
              <a:rPr lang="en-US" sz="1700" dirty="0">
                <a:latin typeface="Times New Roman" pitchFamily="18" charset="0"/>
                <a:cs typeface="Times New Roman" pitchFamily="18" charset="0"/>
              </a:rPr>
              <a:t>Can further define use cases, makes use case modeling easier</a:t>
            </a:r>
          </a:p>
          <a:p>
            <a:pPr marL="109728" indent="0" algn="just">
              <a:buFont typeface="Arial" panose="020B0604020202020204" pitchFamily="34" charset="0"/>
              <a:buNone/>
            </a:pPr>
            <a:r>
              <a:rPr lang="en-US" sz="1700" dirty="0">
                <a:latin typeface="Times New Roman" pitchFamily="18" charset="0"/>
                <a:cs typeface="Times New Roman" pitchFamily="18" charset="0"/>
              </a:rPr>
              <a:t> </a:t>
            </a:r>
          </a:p>
          <a:p>
            <a:pPr lvl="2" algn="just"/>
            <a:r>
              <a:rPr lang="en-US" sz="1700" dirty="0">
                <a:latin typeface="Times New Roman" pitchFamily="18" charset="0"/>
                <a:cs typeface="Times New Roman" pitchFamily="18" charset="0"/>
              </a:rPr>
              <a:t>prototype that satisfies user + documentation -&gt; define basic courses of action for use cases covered by prototype.</a:t>
            </a:r>
          </a:p>
          <a:p>
            <a:pPr lvl="2" algn="just"/>
            <a:endParaRPr lang="en-US" sz="1700" dirty="0">
              <a:latin typeface="Times New Roman" pitchFamily="18" charset="0"/>
              <a:cs typeface="Times New Roman" pitchFamily="18" charset="0"/>
            </a:endParaRPr>
          </a:p>
          <a:p>
            <a:r>
              <a:rPr lang="en-US" sz="1900" dirty="0">
                <a:latin typeface="Times New Roman" pitchFamily="18" charset="0"/>
                <a:cs typeface="Times New Roman" pitchFamily="18" charset="0"/>
              </a:rPr>
              <a:t>Important to construct prototype of key system components shortly after products are selected</a:t>
            </a:r>
          </a:p>
          <a:p>
            <a:pPr lvl="1"/>
            <a:r>
              <a:rPr lang="en-US" sz="1900" dirty="0">
                <a:latin typeface="Times New Roman" pitchFamily="18" charset="0"/>
                <a:cs typeface="Times New Roman" pitchFamily="18" charset="0"/>
              </a:rPr>
              <a:t>Pictures worth a thousand words</a:t>
            </a:r>
          </a:p>
          <a:p>
            <a:endParaRPr lang="en-US" sz="1900" dirty="0">
              <a:latin typeface="Times New Roman" pitchFamily="18" charset="0"/>
              <a:cs typeface="Times New Roman" pitchFamily="18" charset="0"/>
            </a:endParaRPr>
          </a:p>
          <a:p>
            <a:r>
              <a:rPr lang="en-US" sz="1900" dirty="0">
                <a:latin typeface="Times New Roman" pitchFamily="18" charset="0"/>
                <a:cs typeface="Times New Roman" pitchFamily="18" charset="0"/>
              </a:rPr>
              <a:t>Build prototype with use-case modeling to design systems that users like &amp; need</a:t>
            </a:r>
          </a:p>
          <a:p>
            <a:endParaRPr lang="en-US" dirty="0"/>
          </a:p>
        </p:txBody>
      </p:sp>
    </p:spTree>
    <p:extLst>
      <p:ext uri="{BB962C8B-B14F-4D97-AF65-F5344CB8AC3E}">
        <p14:creationId xmlns:p14="http://schemas.microsoft.com/office/powerpoint/2010/main" val="148081791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61120BB-A9CD-4F19-86C8-9B17767F0C70}"/>
              </a:ext>
            </a:extLst>
          </p:cNvPr>
          <p:cNvSpPr>
            <a:spLocks noGrp="1"/>
          </p:cNvSpPr>
          <p:nvPr>
            <p:ph type="ftr" sz="quarter" idx="11"/>
          </p:nvPr>
        </p:nvSpPr>
        <p:spPr/>
        <p:txBody>
          <a:bodyPr/>
          <a:lstStyle/>
          <a:p>
            <a:r>
              <a:rPr lang="en-US"/>
              <a:t>SCS1205 OOAD - Unit 1 An Overview of System Development</a:t>
            </a:r>
            <a:endParaRPr lang="en-IN"/>
          </a:p>
        </p:txBody>
      </p:sp>
      <p:sp>
        <p:nvSpPr>
          <p:cNvPr id="3" name="Slide Number Placeholder 2">
            <a:extLst>
              <a:ext uri="{FF2B5EF4-FFF2-40B4-BE49-F238E27FC236}">
                <a16:creationId xmlns:a16="http://schemas.microsoft.com/office/drawing/2014/main" id="{807F1ED9-19D3-4143-867E-0137AF3BD10F}"/>
              </a:ext>
            </a:extLst>
          </p:cNvPr>
          <p:cNvSpPr>
            <a:spLocks noGrp="1"/>
          </p:cNvSpPr>
          <p:nvPr>
            <p:ph type="sldNum" sz="quarter" idx="12"/>
          </p:nvPr>
        </p:nvSpPr>
        <p:spPr/>
        <p:txBody>
          <a:bodyPr/>
          <a:lstStyle/>
          <a:p>
            <a:fld id="{C47D4F2A-FF3F-4D76-897B-B2071BBC9AF3}" type="slidenum">
              <a:rPr lang="en-IN" smtClean="0"/>
              <a:t>65</a:t>
            </a:fld>
            <a:endParaRPr lang="en-IN"/>
          </a:p>
        </p:txBody>
      </p:sp>
      <p:sp>
        <p:nvSpPr>
          <p:cNvPr id="4" name="Content Placeholder 1">
            <a:extLst>
              <a:ext uri="{FF2B5EF4-FFF2-40B4-BE49-F238E27FC236}">
                <a16:creationId xmlns:a16="http://schemas.microsoft.com/office/drawing/2014/main" id="{29E01E0F-2D71-453A-B765-58A60BC02D8A}"/>
              </a:ext>
            </a:extLst>
          </p:cNvPr>
          <p:cNvSpPr txBox="1">
            <a:spLocks/>
          </p:cNvSpPr>
          <p:nvPr/>
        </p:nvSpPr>
        <p:spPr>
          <a:xfrm>
            <a:off x="1626124" y="826666"/>
            <a:ext cx="8229600" cy="4525963"/>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sz="1900" b="1" dirty="0">
                <a:latin typeface="Times New Roman" pitchFamily="18" charset="0"/>
                <a:cs typeface="Times New Roman" pitchFamily="18" charset="0"/>
              </a:rPr>
              <a:t>Prototyping: old &amp; new</a:t>
            </a:r>
          </a:p>
          <a:p>
            <a:pPr algn="just"/>
            <a:endParaRPr lang="en-US" sz="1900" dirty="0">
              <a:latin typeface="Times New Roman" pitchFamily="18" charset="0"/>
              <a:cs typeface="Times New Roman" pitchFamily="18" charset="0"/>
            </a:endParaRPr>
          </a:p>
          <a:p>
            <a:pPr algn="just"/>
            <a:r>
              <a:rPr lang="en-US" sz="1900" dirty="0">
                <a:latin typeface="Times New Roman" pitchFamily="18" charset="0"/>
                <a:cs typeface="Times New Roman" pitchFamily="18" charset="0"/>
              </a:rPr>
              <a:t>Before: prototype thrown away when industrial strength version developed</a:t>
            </a:r>
          </a:p>
          <a:p>
            <a:pPr marL="109728" indent="0" algn="just">
              <a:buFont typeface="Arial" panose="020B0604020202020204" pitchFamily="34" charset="0"/>
              <a:buNone/>
            </a:pPr>
            <a:r>
              <a:rPr lang="en-US" sz="1900" dirty="0">
                <a:latin typeface="Times New Roman" pitchFamily="18" charset="0"/>
                <a:cs typeface="Times New Roman" pitchFamily="18" charset="0"/>
              </a:rPr>
              <a:t> </a:t>
            </a:r>
          </a:p>
          <a:p>
            <a:pPr algn="just"/>
            <a:r>
              <a:rPr lang="en-US" sz="1900" dirty="0">
                <a:latin typeface="Times New Roman" pitchFamily="18" charset="0"/>
                <a:cs typeface="Times New Roman" pitchFamily="18" charset="0"/>
              </a:rPr>
              <a:t>New trend: (</a:t>
            </a:r>
            <a:r>
              <a:rPr lang="en-US" sz="1900" dirty="0" err="1">
                <a:latin typeface="Times New Roman" pitchFamily="18" charset="0"/>
                <a:cs typeface="Times New Roman" pitchFamily="18" charset="0"/>
              </a:rPr>
              <a:t>eg.</a:t>
            </a:r>
            <a:r>
              <a:rPr lang="en-US" sz="1900" dirty="0">
                <a:latin typeface="Times New Roman" pitchFamily="18" charset="0"/>
                <a:cs typeface="Times New Roman" pitchFamily="18" charset="0"/>
              </a:rPr>
              <a:t> rapid application development) prototype refined into final product</a:t>
            </a:r>
          </a:p>
          <a:p>
            <a:pPr marL="109728" indent="0" algn="just">
              <a:buFont typeface="Arial" panose="020B0604020202020204" pitchFamily="34" charset="0"/>
              <a:buNone/>
            </a:pPr>
            <a:r>
              <a:rPr lang="en-US" sz="1900" dirty="0">
                <a:latin typeface="Times New Roman" pitchFamily="18" charset="0"/>
                <a:cs typeface="Times New Roman" pitchFamily="18" charset="0"/>
              </a:rPr>
              <a:t> </a:t>
            </a:r>
          </a:p>
          <a:p>
            <a:pPr lvl="1" algn="just"/>
            <a:r>
              <a:rPr lang="en-US" sz="1900" dirty="0">
                <a:latin typeface="Times New Roman" pitchFamily="18" charset="0"/>
                <a:cs typeface="Times New Roman" pitchFamily="18" charset="0"/>
              </a:rPr>
              <a:t>Prototype used as means to test &amp; refine user interface &amp; increase usability of system</a:t>
            </a:r>
          </a:p>
          <a:p>
            <a:pPr lvl="1" algn="just"/>
            <a:endParaRPr lang="en-US" sz="1900" dirty="0">
              <a:latin typeface="Times New Roman" pitchFamily="18" charset="0"/>
              <a:cs typeface="Times New Roman" pitchFamily="18" charset="0"/>
            </a:endParaRPr>
          </a:p>
          <a:p>
            <a:pPr lvl="1" algn="just"/>
            <a:r>
              <a:rPr lang="en-US" sz="1900" dirty="0">
                <a:latin typeface="Times New Roman" pitchFamily="18" charset="0"/>
                <a:cs typeface="Times New Roman" pitchFamily="18" charset="0"/>
              </a:rPr>
              <a:t>As underlying prototype design becomes more consistent with application requirements, more detail can be added to application</a:t>
            </a:r>
          </a:p>
          <a:p>
            <a:pPr lvl="1" algn="just"/>
            <a:endParaRPr lang="en-US" sz="1900" dirty="0">
              <a:latin typeface="Times New Roman" pitchFamily="18" charset="0"/>
              <a:cs typeface="Times New Roman" pitchFamily="18" charset="0"/>
            </a:endParaRPr>
          </a:p>
          <a:p>
            <a:pPr lvl="1" algn="just"/>
            <a:r>
              <a:rPr lang="en-US" sz="1900" dirty="0">
                <a:latin typeface="Times New Roman" pitchFamily="18" charset="0"/>
                <a:cs typeface="Times New Roman" pitchFamily="18" charset="0"/>
              </a:rPr>
              <a:t>Test, evaluate &amp; build further till all components work properly</a:t>
            </a:r>
          </a:p>
          <a:p>
            <a:endParaRPr lang="en-US" dirty="0"/>
          </a:p>
        </p:txBody>
      </p:sp>
    </p:spTree>
    <p:extLst>
      <p:ext uri="{BB962C8B-B14F-4D97-AF65-F5344CB8AC3E}">
        <p14:creationId xmlns:p14="http://schemas.microsoft.com/office/powerpoint/2010/main" val="427046621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01A8A0E-44C9-4F2D-9516-41A3CF60A5C9}"/>
              </a:ext>
            </a:extLst>
          </p:cNvPr>
          <p:cNvSpPr>
            <a:spLocks noGrp="1"/>
          </p:cNvSpPr>
          <p:nvPr>
            <p:ph type="ftr" sz="quarter" idx="11"/>
          </p:nvPr>
        </p:nvSpPr>
        <p:spPr/>
        <p:txBody>
          <a:bodyPr/>
          <a:lstStyle/>
          <a:p>
            <a:r>
              <a:rPr lang="en-US"/>
              <a:t>SCS1205 OOAD - Unit 1 An Overview of System Development</a:t>
            </a:r>
            <a:endParaRPr lang="en-IN"/>
          </a:p>
        </p:txBody>
      </p:sp>
      <p:sp>
        <p:nvSpPr>
          <p:cNvPr id="3" name="Slide Number Placeholder 2">
            <a:extLst>
              <a:ext uri="{FF2B5EF4-FFF2-40B4-BE49-F238E27FC236}">
                <a16:creationId xmlns:a16="http://schemas.microsoft.com/office/drawing/2014/main" id="{CF3D7918-2607-4138-B3B8-41333C2B04D6}"/>
              </a:ext>
            </a:extLst>
          </p:cNvPr>
          <p:cNvSpPr>
            <a:spLocks noGrp="1"/>
          </p:cNvSpPr>
          <p:nvPr>
            <p:ph type="sldNum" sz="quarter" idx="12"/>
          </p:nvPr>
        </p:nvSpPr>
        <p:spPr/>
        <p:txBody>
          <a:bodyPr/>
          <a:lstStyle/>
          <a:p>
            <a:fld id="{C47D4F2A-FF3F-4D76-897B-B2071BBC9AF3}" type="slidenum">
              <a:rPr lang="en-IN" smtClean="0"/>
              <a:t>66</a:t>
            </a:fld>
            <a:endParaRPr lang="en-IN"/>
          </a:p>
        </p:txBody>
      </p:sp>
      <p:sp>
        <p:nvSpPr>
          <p:cNvPr id="5" name="Content Placeholder 1">
            <a:extLst>
              <a:ext uri="{FF2B5EF4-FFF2-40B4-BE49-F238E27FC236}">
                <a16:creationId xmlns:a16="http://schemas.microsoft.com/office/drawing/2014/main" id="{ED5962D4-7E8E-4499-967B-21108BC6D96D}"/>
              </a:ext>
            </a:extLst>
          </p:cNvPr>
          <p:cNvSpPr txBox="1">
            <a:spLocks/>
          </p:cNvSpPr>
          <p:nvPr/>
        </p:nvSpPr>
        <p:spPr>
          <a:xfrm>
            <a:off x="1529500" y="1074656"/>
            <a:ext cx="9478650" cy="2956244"/>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b="1" dirty="0">
                <a:latin typeface="Times New Roman" pitchFamily="18" charset="0"/>
                <a:cs typeface="Times New Roman" pitchFamily="18" charset="0"/>
              </a:rPr>
              <a:t>Horizontal prototype (Not in depth but links to all screens on your navigation)</a:t>
            </a:r>
          </a:p>
          <a:p>
            <a:endParaRPr lang="en-US" sz="1600" dirty="0">
              <a:latin typeface="Times New Roman" pitchFamily="18" charset="0"/>
              <a:cs typeface="Times New Roman" pitchFamily="18" charset="0"/>
            </a:endParaRPr>
          </a:p>
          <a:p>
            <a:pPr lvl="1"/>
            <a:r>
              <a:rPr lang="en-US" sz="1600" dirty="0">
                <a:latin typeface="Times New Roman" pitchFamily="18" charset="0"/>
                <a:cs typeface="Times New Roman" pitchFamily="18" charset="0"/>
              </a:rPr>
              <a:t>Simulation of interface (entire interface in full-featured system)</a:t>
            </a:r>
          </a:p>
          <a:p>
            <a:pPr marL="109728" indent="0">
              <a:buFont typeface="Arial" panose="020B0604020202020204" pitchFamily="34" charset="0"/>
              <a:buNone/>
            </a:pPr>
            <a:r>
              <a:rPr lang="en-US" sz="1600" dirty="0">
                <a:latin typeface="Times New Roman" pitchFamily="18" charset="0"/>
                <a:cs typeface="Times New Roman" pitchFamily="18" charset="0"/>
              </a:rPr>
              <a:t> </a:t>
            </a:r>
          </a:p>
          <a:p>
            <a:pPr lvl="1"/>
            <a:r>
              <a:rPr lang="en-US" sz="1600" dirty="0">
                <a:latin typeface="Times New Roman" pitchFamily="18" charset="0"/>
                <a:cs typeface="Times New Roman" pitchFamily="18" charset="0"/>
              </a:rPr>
              <a:t>Contain no functionality</a:t>
            </a:r>
          </a:p>
          <a:p>
            <a:pPr marL="109728" indent="0">
              <a:buFont typeface="Arial" panose="020B0604020202020204" pitchFamily="34" charset="0"/>
              <a:buNone/>
            </a:pPr>
            <a:r>
              <a:rPr lang="en-US" sz="1600" dirty="0">
                <a:latin typeface="Times New Roman" pitchFamily="18" charset="0"/>
                <a:cs typeface="Times New Roman" pitchFamily="18" charset="0"/>
              </a:rPr>
              <a:t> </a:t>
            </a:r>
          </a:p>
          <a:p>
            <a:pPr lvl="1"/>
            <a:r>
              <a:rPr lang="en-US" sz="1600" dirty="0">
                <a:latin typeface="Times New Roman" pitchFamily="18" charset="0"/>
                <a:cs typeface="Times New Roman" pitchFamily="18" charset="0"/>
              </a:rPr>
              <a:t>Quick to implement, provide good overall feel of system</a:t>
            </a:r>
          </a:p>
          <a:p>
            <a:pPr marL="109728" indent="0">
              <a:buFont typeface="Arial" panose="020B0604020202020204" pitchFamily="34" charset="0"/>
              <a:buNone/>
            </a:pPr>
            <a:r>
              <a:rPr lang="en-US" sz="1600" dirty="0">
                <a:latin typeface="Times New Roman" pitchFamily="18" charset="0"/>
                <a:cs typeface="Times New Roman" pitchFamily="18" charset="0"/>
              </a:rPr>
              <a:t> </a:t>
            </a:r>
          </a:p>
          <a:p>
            <a:r>
              <a:rPr lang="en-US" sz="1600" b="1" dirty="0">
                <a:latin typeface="Times New Roman" pitchFamily="18" charset="0"/>
                <a:cs typeface="Times New Roman" pitchFamily="18" charset="0"/>
              </a:rPr>
              <a:t>Vertical prototype (Goes in depth in testing single feature/task)</a:t>
            </a:r>
          </a:p>
          <a:p>
            <a:pPr marL="109728" indent="0">
              <a:buFont typeface="Arial" panose="020B0604020202020204" pitchFamily="34" charset="0"/>
              <a:buNone/>
            </a:pPr>
            <a:r>
              <a:rPr lang="en-US" sz="1600" b="1" dirty="0">
                <a:latin typeface="Times New Roman" pitchFamily="18" charset="0"/>
                <a:cs typeface="Times New Roman" pitchFamily="18" charset="0"/>
              </a:rPr>
              <a:t> </a:t>
            </a:r>
            <a:endParaRPr lang="en-US" sz="1600" dirty="0">
              <a:latin typeface="Times New Roman" pitchFamily="18" charset="0"/>
              <a:cs typeface="Times New Roman" pitchFamily="18" charset="0"/>
            </a:endParaRPr>
          </a:p>
          <a:p>
            <a:pPr lvl="1"/>
            <a:r>
              <a:rPr lang="en-US" sz="1600" dirty="0">
                <a:latin typeface="Times New Roman" pitchFamily="18" charset="0"/>
                <a:cs typeface="Times New Roman" pitchFamily="18" charset="0"/>
              </a:rPr>
              <a:t>Subset of system features with complete functionality</a:t>
            </a:r>
          </a:p>
          <a:p>
            <a:pPr marL="109728" indent="0">
              <a:buFont typeface="Arial" panose="020B0604020202020204" pitchFamily="34" charset="0"/>
              <a:buNone/>
            </a:pPr>
            <a:r>
              <a:rPr lang="en-US" sz="1600" dirty="0">
                <a:latin typeface="Times New Roman" pitchFamily="18" charset="0"/>
                <a:cs typeface="Times New Roman" pitchFamily="18" charset="0"/>
              </a:rPr>
              <a:t> </a:t>
            </a:r>
          </a:p>
          <a:p>
            <a:pPr lvl="1"/>
            <a:r>
              <a:rPr lang="en-US" sz="1600" dirty="0">
                <a:latin typeface="Times New Roman" pitchFamily="18" charset="0"/>
                <a:cs typeface="Times New Roman" pitchFamily="18" charset="0"/>
              </a:rPr>
              <a:t>Few implemented functions can be tested in great depth</a:t>
            </a:r>
          </a:p>
          <a:p>
            <a:pPr marL="109728" indent="0">
              <a:buFont typeface="Arial" panose="020B0604020202020204" pitchFamily="34" charset="0"/>
              <a:buNone/>
            </a:pPr>
            <a:r>
              <a:rPr lang="en-US" sz="1600" dirty="0">
                <a:latin typeface="Times New Roman" pitchFamily="18" charset="0"/>
                <a:cs typeface="Times New Roman" pitchFamily="18" charset="0"/>
              </a:rPr>
              <a:t> </a:t>
            </a:r>
          </a:p>
          <a:p>
            <a:r>
              <a:rPr lang="en-US" sz="1600" b="1" dirty="0">
                <a:latin typeface="Times New Roman" pitchFamily="18" charset="0"/>
                <a:cs typeface="Times New Roman" pitchFamily="18" charset="0"/>
              </a:rPr>
              <a:t>Hybrid prototypes </a:t>
            </a:r>
          </a:p>
          <a:p>
            <a:pPr marL="109728" indent="0">
              <a:buFont typeface="Arial" panose="020B0604020202020204" pitchFamily="34" charset="0"/>
              <a:buNone/>
            </a:pPr>
            <a:r>
              <a:rPr lang="en-US" sz="1600" b="1" dirty="0">
                <a:latin typeface="Times New Roman" pitchFamily="18" charset="0"/>
                <a:cs typeface="Times New Roman" pitchFamily="18" charset="0"/>
              </a:rPr>
              <a:t> </a:t>
            </a:r>
            <a:endParaRPr lang="en-US" sz="1600" dirty="0">
              <a:latin typeface="Times New Roman" pitchFamily="18" charset="0"/>
              <a:cs typeface="Times New Roman" pitchFamily="18" charset="0"/>
            </a:endParaRPr>
          </a:p>
          <a:p>
            <a:pPr lvl="1"/>
            <a:r>
              <a:rPr lang="en-US" sz="1600" dirty="0">
                <a:latin typeface="Times New Roman" pitchFamily="18" charset="0"/>
                <a:cs typeface="Times New Roman" pitchFamily="18" charset="0"/>
              </a:rPr>
              <a:t>Major portions of interface established, features having high degree of risk are prototyped with more functionality</a:t>
            </a:r>
          </a:p>
          <a:p>
            <a:endParaRPr lang="en-US" sz="1600" dirty="0"/>
          </a:p>
        </p:txBody>
      </p:sp>
      <p:sp>
        <p:nvSpPr>
          <p:cNvPr id="7" name="TextBox 6">
            <a:extLst>
              <a:ext uri="{FF2B5EF4-FFF2-40B4-BE49-F238E27FC236}">
                <a16:creationId xmlns:a16="http://schemas.microsoft.com/office/drawing/2014/main" id="{B238FFCB-B55F-4C54-B778-4E8836220C54}"/>
              </a:ext>
            </a:extLst>
          </p:cNvPr>
          <p:cNvSpPr txBox="1"/>
          <p:nvPr/>
        </p:nvSpPr>
        <p:spPr>
          <a:xfrm>
            <a:off x="1529500" y="522343"/>
            <a:ext cx="6094428" cy="400110"/>
          </a:xfrm>
          <a:prstGeom prst="rect">
            <a:avLst/>
          </a:prstGeom>
          <a:noFill/>
        </p:spPr>
        <p:txBody>
          <a:bodyPr wrap="square">
            <a:spAutoFit/>
          </a:bodyPr>
          <a:lstStyle/>
          <a:p>
            <a:r>
              <a:rPr lang="en-US" sz="2000" b="1" dirty="0">
                <a:latin typeface="Times New Roman" pitchFamily="18" charset="0"/>
                <a:cs typeface="Times New Roman" pitchFamily="18" charset="0"/>
              </a:rPr>
              <a:t>Categories of Prototypes</a:t>
            </a:r>
            <a:endParaRPr lang="en-IN" sz="2000" b="1" dirty="0"/>
          </a:p>
        </p:txBody>
      </p:sp>
    </p:spTree>
    <p:extLst>
      <p:ext uri="{BB962C8B-B14F-4D97-AF65-F5344CB8AC3E}">
        <p14:creationId xmlns:p14="http://schemas.microsoft.com/office/powerpoint/2010/main" val="102457195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8F59335-55F0-43A8-A90D-CF1E9FFB8B95}"/>
              </a:ext>
            </a:extLst>
          </p:cNvPr>
          <p:cNvSpPr>
            <a:spLocks noGrp="1"/>
          </p:cNvSpPr>
          <p:nvPr>
            <p:ph type="ftr" sz="quarter" idx="11"/>
          </p:nvPr>
        </p:nvSpPr>
        <p:spPr/>
        <p:txBody>
          <a:bodyPr/>
          <a:lstStyle/>
          <a:p>
            <a:r>
              <a:rPr lang="en-US"/>
              <a:t>SCS1205 OOAD - Unit 1 An Overview of System Development</a:t>
            </a:r>
            <a:endParaRPr lang="en-IN"/>
          </a:p>
        </p:txBody>
      </p:sp>
      <p:sp>
        <p:nvSpPr>
          <p:cNvPr id="3" name="Slide Number Placeholder 2">
            <a:extLst>
              <a:ext uri="{FF2B5EF4-FFF2-40B4-BE49-F238E27FC236}">
                <a16:creationId xmlns:a16="http://schemas.microsoft.com/office/drawing/2014/main" id="{D94DF921-8FEA-4848-BE14-EDF573DEACE4}"/>
              </a:ext>
            </a:extLst>
          </p:cNvPr>
          <p:cNvSpPr>
            <a:spLocks noGrp="1"/>
          </p:cNvSpPr>
          <p:nvPr>
            <p:ph type="sldNum" sz="quarter" idx="12"/>
          </p:nvPr>
        </p:nvSpPr>
        <p:spPr/>
        <p:txBody>
          <a:bodyPr/>
          <a:lstStyle/>
          <a:p>
            <a:fld id="{C47D4F2A-FF3F-4D76-897B-B2071BBC9AF3}" type="slidenum">
              <a:rPr lang="en-IN" smtClean="0"/>
              <a:t>67</a:t>
            </a:fld>
            <a:endParaRPr lang="en-IN"/>
          </a:p>
        </p:txBody>
      </p:sp>
      <p:sp>
        <p:nvSpPr>
          <p:cNvPr id="4" name="Content Placeholder 1">
            <a:extLst>
              <a:ext uri="{FF2B5EF4-FFF2-40B4-BE49-F238E27FC236}">
                <a16:creationId xmlns:a16="http://schemas.microsoft.com/office/drawing/2014/main" id="{1A804B6B-7722-4DB2-BF52-1D04D77050CB}"/>
              </a:ext>
            </a:extLst>
          </p:cNvPr>
          <p:cNvSpPr txBox="1">
            <a:spLocks/>
          </p:cNvSpPr>
          <p:nvPr/>
        </p:nvSpPr>
        <p:spPr>
          <a:xfrm>
            <a:off x="1682684" y="331258"/>
            <a:ext cx="8229600" cy="4525963"/>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sz="1800" b="1" dirty="0">
                <a:latin typeface="Times New Roman" pitchFamily="18" charset="0"/>
                <a:cs typeface="Times New Roman" pitchFamily="18" charset="0"/>
              </a:rPr>
              <a:t>Developing prototypes</a:t>
            </a:r>
          </a:p>
          <a:p>
            <a:pPr algn="just"/>
            <a:endParaRPr lang="en-US" sz="1500" dirty="0">
              <a:latin typeface="Times New Roman" pitchFamily="18" charset="0"/>
              <a:cs typeface="Times New Roman" pitchFamily="18" charset="0"/>
            </a:endParaRPr>
          </a:p>
          <a:p>
            <a:pPr algn="just"/>
            <a:r>
              <a:rPr lang="en-US" sz="1500" dirty="0">
                <a:latin typeface="Times New Roman" pitchFamily="18" charset="0"/>
                <a:cs typeface="Times New Roman" pitchFamily="18" charset="0"/>
              </a:rPr>
              <a:t>Typical time from few days to few weeks</a:t>
            </a:r>
          </a:p>
          <a:p>
            <a:pPr algn="just"/>
            <a:r>
              <a:rPr lang="en-US" sz="1500" dirty="0">
                <a:latin typeface="Times New Roman" pitchFamily="18" charset="0"/>
                <a:cs typeface="Times New Roman" pitchFamily="18" charset="0"/>
              </a:rPr>
              <a:t>Should be done parallel with preparation of functional spec</a:t>
            </a:r>
          </a:p>
          <a:p>
            <a:pPr marL="109728" indent="0" algn="just">
              <a:buFont typeface="Arial" panose="020B0604020202020204" pitchFamily="34" charset="0"/>
              <a:buNone/>
            </a:pPr>
            <a:r>
              <a:rPr lang="en-US" sz="1500" dirty="0">
                <a:latin typeface="Times New Roman" pitchFamily="18" charset="0"/>
                <a:cs typeface="Times New Roman" pitchFamily="18" charset="0"/>
              </a:rPr>
              <a:t> </a:t>
            </a:r>
          </a:p>
          <a:p>
            <a:pPr lvl="1" algn="just"/>
            <a:r>
              <a:rPr lang="en-US" sz="1500" dirty="0">
                <a:latin typeface="Times New Roman" pitchFamily="18" charset="0"/>
                <a:cs typeface="Times New Roman" pitchFamily="18" charset="0"/>
              </a:rPr>
              <a:t>Can result in modification of spec (some problems/features only obvious after prototype built) Should involve representation from all user groups that will be affected by project</a:t>
            </a:r>
          </a:p>
          <a:p>
            <a:pPr marL="109728" indent="0" algn="just">
              <a:buFont typeface="Arial" panose="020B0604020202020204" pitchFamily="34" charset="0"/>
              <a:buNone/>
            </a:pPr>
            <a:r>
              <a:rPr lang="en-US" sz="1500" dirty="0">
                <a:latin typeface="Times New Roman" pitchFamily="18" charset="0"/>
                <a:cs typeface="Times New Roman" pitchFamily="18" charset="0"/>
              </a:rPr>
              <a:t> </a:t>
            </a:r>
          </a:p>
          <a:p>
            <a:pPr lvl="1" algn="just"/>
            <a:r>
              <a:rPr lang="en-US" sz="1500" dirty="0">
                <a:latin typeface="Times New Roman" pitchFamily="18" charset="0"/>
                <a:cs typeface="Times New Roman" pitchFamily="18" charset="0"/>
              </a:rPr>
              <a:t>To ascertain all that the general structure of the prototype meets requirements established for overall design</a:t>
            </a:r>
          </a:p>
          <a:p>
            <a:pPr lvl="1" algn="just"/>
            <a:endParaRPr lang="en-US" sz="1500" dirty="0">
              <a:latin typeface="Times New Roman" pitchFamily="18" charset="0"/>
              <a:cs typeface="Times New Roman" pitchFamily="18" charset="0"/>
            </a:endParaRPr>
          </a:p>
          <a:p>
            <a:pPr algn="just"/>
            <a:r>
              <a:rPr lang="en-US" sz="1500" dirty="0">
                <a:latin typeface="Times New Roman" pitchFamily="18" charset="0"/>
                <a:cs typeface="Times New Roman" pitchFamily="18" charset="0"/>
              </a:rPr>
              <a:t>Purpose of review</a:t>
            </a:r>
          </a:p>
          <a:p>
            <a:pPr marL="109728" indent="0" algn="just">
              <a:buFont typeface="Arial" panose="020B0604020202020204" pitchFamily="34" charset="0"/>
              <a:buNone/>
            </a:pPr>
            <a:r>
              <a:rPr lang="en-US" sz="1500" dirty="0">
                <a:latin typeface="Times New Roman" pitchFamily="18" charset="0"/>
                <a:cs typeface="Times New Roman" pitchFamily="18" charset="0"/>
              </a:rPr>
              <a:t> </a:t>
            </a:r>
          </a:p>
          <a:p>
            <a:pPr lvl="1" algn="just"/>
            <a:r>
              <a:rPr lang="en-US" sz="1500" dirty="0">
                <a:latin typeface="Times New Roman" pitchFamily="18" charset="0"/>
                <a:cs typeface="Times New Roman" pitchFamily="18" charset="0"/>
              </a:rPr>
              <a:t>Demo that prototype has been developed according to spec &amp; that final spec is appropriate</a:t>
            </a:r>
          </a:p>
          <a:p>
            <a:pPr lvl="1" algn="just"/>
            <a:r>
              <a:rPr lang="en-US" sz="1500" dirty="0">
                <a:latin typeface="Times New Roman" pitchFamily="18" charset="0"/>
                <a:cs typeface="Times New Roman" pitchFamily="18" charset="0"/>
              </a:rPr>
              <a:t>Collect info about errors &amp; problems in systems, </a:t>
            </a:r>
            <a:r>
              <a:rPr lang="en-US" sz="1500" dirty="0" err="1">
                <a:latin typeface="Times New Roman" pitchFamily="18" charset="0"/>
                <a:cs typeface="Times New Roman" pitchFamily="18" charset="0"/>
              </a:rPr>
              <a:t>eg</a:t>
            </a:r>
            <a:r>
              <a:rPr lang="en-US" sz="1500" dirty="0">
                <a:latin typeface="Times New Roman" pitchFamily="18" charset="0"/>
                <a:cs typeface="Times New Roman" pitchFamily="18" charset="0"/>
              </a:rPr>
              <a:t> user interface problems.</a:t>
            </a:r>
          </a:p>
          <a:p>
            <a:pPr lvl="1"/>
            <a:r>
              <a:rPr lang="en-US" sz="1500" dirty="0">
                <a:latin typeface="Times New Roman" pitchFamily="18" charset="0"/>
                <a:cs typeface="Times New Roman" pitchFamily="18" charset="0"/>
              </a:rPr>
              <a:t>Give management &amp; everyone connected with project glimpse of what technology can provide</a:t>
            </a:r>
          </a:p>
          <a:p>
            <a:pPr lvl="1"/>
            <a:endParaRPr lang="en-US" sz="1500" dirty="0">
              <a:latin typeface="Times New Roman" pitchFamily="18" charset="0"/>
              <a:cs typeface="Times New Roman" pitchFamily="18" charset="0"/>
            </a:endParaRPr>
          </a:p>
          <a:p>
            <a:r>
              <a:rPr lang="en-US" sz="1500" dirty="0">
                <a:latin typeface="Times New Roman" pitchFamily="18" charset="0"/>
                <a:cs typeface="Times New Roman" pitchFamily="18" charset="0"/>
              </a:rPr>
              <a:t>Evaluation easier if supporting data readily available</a:t>
            </a:r>
          </a:p>
          <a:p>
            <a:endParaRPr lang="en-US" sz="1500" dirty="0">
              <a:latin typeface="Times New Roman" pitchFamily="18" charset="0"/>
              <a:cs typeface="Times New Roman" pitchFamily="18" charset="0"/>
            </a:endParaRPr>
          </a:p>
          <a:p>
            <a:r>
              <a:rPr lang="en-US" sz="1500" dirty="0">
                <a:latin typeface="Times New Roman" pitchFamily="18" charset="0"/>
                <a:cs typeface="Times New Roman" pitchFamily="18" charset="0"/>
              </a:rPr>
              <a:t>Testing considerations must be incorporated in design &amp; implementation of systems</a:t>
            </a:r>
          </a:p>
          <a:p>
            <a:pPr lvl="1" algn="just"/>
            <a:endParaRPr lang="en-US" sz="1500" dirty="0">
              <a:latin typeface="Times New Roman" pitchFamily="18" charset="0"/>
              <a:cs typeface="Times New Roman" pitchFamily="18" charset="0"/>
            </a:endParaRPr>
          </a:p>
          <a:p>
            <a:endParaRPr lang="en-US" sz="1500" dirty="0"/>
          </a:p>
        </p:txBody>
      </p:sp>
    </p:spTree>
    <p:extLst>
      <p:ext uri="{BB962C8B-B14F-4D97-AF65-F5344CB8AC3E}">
        <p14:creationId xmlns:p14="http://schemas.microsoft.com/office/powerpoint/2010/main" val="202692342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E1CED53-2229-4372-9929-9E918DE3F1F9}"/>
              </a:ext>
            </a:extLst>
          </p:cNvPr>
          <p:cNvSpPr>
            <a:spLocks noGrp="1"/>
          </p:cNvSpPr>
          <p:nvPr>
            <p:ph type="ftr" sz="quarter" idx="11"/>
          </p:nvPr>
        </p:nvSpPr>
        <p:spPr/>
        <p:txBody>
          <a:bodyPr/>
          <a:lstStyle/>
          <a:p>
            <a:r>
              <a:rPr lang="en-US"/>
              <a:t>SCS1205 OOAD - Unit 1 An Overview of System Development</a:t>
            </a:r>
            <a:endParaRPr lang="en-IN"/>
          </a:p>
        </p:txBody>
      </p:sp>
      <p:sp>
        <p:nvSpPr>
          <p:cNvPr id="3" name="Slide Number Placeholder 2">
            <a:extLst>
              <a:ext uri="{FF2B5EF4-FFF2-40B4-BE49-F238E27FC236}">
                <a16:creationId xmlns:a16="http://schemas.microsoft.com/office/drawing/2014/main" id="{07664176-338D-4B82-857A-EFF9A17F39EF}"/>
              </a:ext>
            </a:extLst>
          </p:cNvPr>
          <p:cNvSpPr>
            <a:spLocks noGrp="1"/>
          </p:cNvSpPr>
          <p:nvPr>
            <p:ph type="sldNum" sz="quarter" idx="12"/>
          </p:nvPr>
        </p:nvSpPr>
        <p:spPr/>
        <p:txBody>
          <a:bodyPr/>
          <a:lstStyle/>
          <a:p>
            <a:fld id="{C47D4F2A-FF3F-4D76-897B-B2071BBC9AF3}" type="slidenum">
              <a:rPr lang="en-IN" smtClean="0"/>
              <a:t>68</a:t>
            </a:fld>
            <a:endParaRPr lang="en-IN"/>
          </a:p>
        </p:txBody>
      </p:sp>
      <p:sp>
        <p:nvSpPr>
          <p:cNvPr id="6" name="Content Placeholder 1">
            <a:extLst>
              <a:ext uri="{FF2B5EF4-FFF2-40B4-BE49-F238E27FC236}">
                <a16:creationId xmlns:a16="http://schemas.microsoft.com/office/drawing/2014/main" id="{5C58371A-F2F6-4E72-8309-BB3FF33CB07B}"/>
              </a:ext>
            </a:extLst>
          </p:cNvPr>
          <p:cNvSpPr txBox="1">
            <a:spLocks/>
          </p:cNvSpPr>
          <p:nvPr/>
        </p:nvSpPr>
        <p:spPr>
          <a:xfrm>
            <a:off x="1663831" y="864360"/>
            <a:ext cx="8229600" cy="4525963"/>
          </a:xfrm>
          <a:prstGeom prst="rect">
            <a:avLst/>
          </a:prstGeom>
        </p:spPr>
        <p:txBody>
          <a:bodyPr>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09728" indent="0">
              <a:buFont typeface="Arial" panose="020B0604020202020204" pitchFamily="34" charset="0"/>
              <a:buNone/>
            </a:pPr>
            <a:r>
              <a:rPr lang="en-US" sz="2100" b="1">
                <a:latin typeface="Times New Roman" pitchFamily="18" charset="0"/>
                <a:cs typeface="Times New Roman" pitchFamily="18" charset="0"/>
              </a:rPr>
              <a:t>Implementation: Component-based development</a:t>
            </a:r>
          </a:p>
          <a:p>
            <a:endParaRPr lang="en-US" sz="2100">
              <a:latin typeface="Times New Roman" pitchFamily="18" charset="0"/>
              <a:cs typeface="Times New Roman" pitchFamily="18" charset="0"/>
            </a:endParaRPr>
          </a:p>
          <a:p>
            <a:r>
              <a:rPr lang="en-US" sz="2100">
                <a:latin typeface="Times New Roman" pitchFamily="18" charset="0"/>
                <a:cs typeface="Times New Roman" pitchFamily="18" charset="0"/>
              </a:rPr>
              <a:t>No more custom development, now assemble from prefabricated components</a:t>
            </a:r>
          </a:p>
          <a:p>
            <a:pPr marL="109728" indent="0">
              <a:buFont typeface="Arial" panose="020B0604020202020204" pitchFamily="34" charset="0"/>
              <a:buNone/>
            </a:pPr>
            <a:r>
              <a:rPr lang="en-US" sz="2100">
                <a:latin typeface="Times New Roman" pitchFamily="18" charset="0"/>
                <a:cs typeface="Times New Roman" pitchFamily="18" charset="0"/>
              </a:rPr>
              <a:t> </a:t>
            </a:r>
          </a:p>
          <a:p>
            <a:pPr lvl="1"/>
            <a:r>
              <a:rPr lang="en-US" sz="2100">
                <a:latin typeface="Times New Roman" pitchFamily="18" charset="0"/>
                <a:cs typeface="Times New Roman" pitchFamily="18" charset="0"/>
              </a:rPr>
              <a:t>No more cars, computers, etc custom designed &amp; built for each customer</a:t>
            </a:r>
          </a:p>
          <a:p>
            <a:pPr marL="109728" indent="0">
              <a:buFont typeface="Arial" panose="020B0604020202020204" pitchFamily="34" charset="0"/>
              <a:buNone/>
            </a:pPr>
            <a:r>
              <a:rPr lang="en-US" sz="2100">
                <a:latin typeface="Times New Roman" pitchFamily="18" charset="0"/>
                <a:cs typeface="Times New Roman" pitchFamily="18" charset="0"/>
              </a:rPr>
              <a:t> </a:t>
            </a:r>
          </a:p>
          <a:p>
            <a:pPr lvl="1"/>
            <a:r>
              <a:rPr lang="en-US" sz="2100">
                <a:latin typeface="Times New Roman" pitchFamily="18" charset="0"/>
                <a:cs typeface="Times New Roman" pitchFamily="18" charset="0"/>
              </a:rPr>
              <a:t>Can produce large markets, low cost, high quality products</a:t>
            </a:r>
          </a:p>
          <a:p>
            <a:pPr marL="109728" indent="0">
              <a:buFont typeface="Arial" panose="020B0604020202020204" pitchFamily="34" charset="0"/>
              <a:buNone/>
            </a:pPr>
            <a:r>
              <a:rPr lang="en-US" sz="2100">
                <a:latin typeface="Times New Roman" pitchFamily="18" charset="0"/>
                <a:cs typeface="Times New Roman" pitchFamily="18" charset="0"/>
              </a:rPr>
              <a:t> </a:t>
            </a:r>
          </a:p>
          <a:p>
            <a:pPr lvl="1"/>
            <a:r>
              <a:rPr lang="en-US" sz="2100">
                <a:latin typeface="Times New Roman" pitchFamily="18" charset="0"/>
                <a:cs typeface="Times New Roman" pitchFamily="18" charset="0"/>
              </a:rPr>
              <a:t>Cost &amp; time reduced by building from pre-built, ready-tested components</a:t>
            </a:r>
          </a:p>
          <a:p>
            <a:pPr marL="109728" indent="0">
              <a:buFont typeface="Arial" panose="020B0604020202020204" pitchFamily="34" charset="0"/>
              <a:buNone/>
            </a:pPr>
            <a:r>
              <a:rPr lang="en-US" sz="2100">
                <a:latin typeface="Times New Roman" pitchFamily="18" charset="0"/>
                <a:cs typeface="Times New Roman" pitchFamily="18" charset="0"/>
              </a:rPr>
              <a:t> </a:t>
            </a:r>
          </a:p>
          <a:p>
            <a:pPr lvl="1"/>
            <a:r>
              <a:rPr lang="en-US" sz="2100">
                <a:latin typeface="Times New Roman" pitchFamily="18" charset="0"/>
                <a:cs typeface="Times New Roman" pitchFamily="18" charset="0"/>
              </a:rPr>
              <a:t>Value &amp; differentiation gained by rapid customization to targeted customers</a:t>
            </a:r>
          </a:p>
          <a:p>
            <a:pPr marL="109728" indent="0">
              <a:buFont typeface="Arial" panose="020B0604020202020204" pitchFamily="34" charset="0"/>
              <a:buNone/>
            </a:pPr>
            <a:r>
              <a:rPr lang="en-US"/>
              <a:t> </a:t>
            </a:r>
          </a:p>
          <a:p>
            <a:endParaRPr lang="en-US" dirty="0"/>
          </a:p>
        </p:txBody>
      </p:sp>
    </p:spTree>
    <p:extLst>
      <p:ext uri="{BB962C8B-B14F-4D97-AF65-F5344CB8AC3E}">
        <p14:creationId xmlns:p14="http://schemas.microsoft.com/office/powerpoint/2010/main" val="91257026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A7631DF-F847-4EFB-AA5B-4174F1821740}"/>
              </a:ext>
            </a:extLst>
          </p:cNvPr>
          <p:cNvSpPr>
            <a:spLocks noGrp="1"/>
          </p:cNvSpPr>
          <p:nvPr>
            <p:ph type="ftr" sz="quarter" idx="11"/>
          </p:nvPr>
        </p:nvSpPr>
        <p:spPr/>
        <p:txBody>
          <a:bodyPr/>
          <a:lstStyle/>
          <a:p>
            <a:r>
              <a:rPr lang="en-US"/>
              <a:t>SCS1205 OOAD - Unit 1 An Overview of System Development</a:t>
            </a:r>
            <a:endParaRPr lang="en-IN"/>
          </a:p>
        </p:txBody>
      </p:sp>
      <p:sp>
        <p:nvSpPr>
          <p:cNvPr id="3" name="Slide Number Placeholder 2">
            <a:extLst>
              <a:ext uri="{FF2B5EF4-FFF2-40B4-BE49-F238E27FC236}">
                <a16:creationId xmlns:a16="http://schemas.microsoft.com/office/drawing/2014/main" id="{36279351-8430-4E62-8A30-850021A63C6F}"/>
              </a:ext>
            </a:extLst>
          </p:cNvPr>
          <p:cNvSpPr>
            <a:spLocks noGrp="1"/>
          </p:cNvSpPr>
          <p:nvPr>
            <p:ph type="sldNum" sz="quarter" idx="12"/>
          </p:nvPr>
        </p:nvSpPr>
        <p:spPr/>
        <p:txBody>
          <a:bodyPr/>
          <a:lstStyle/>
          <a:p>
            <a:fld id="{C47D4F2A-FF3F-4D76-897B-B2071BBC9AF3}" type="slidenum">
              <a:rPr lang="en-IN" smtClean="0"/>
              <a:t>69</a:t>
            </a:fld>
            <a:endParaRPr lang="en-IN"/>
          </a:p>
        </p:txBody>
      </p:sp>
      <p:sp>
        <p:nvSpPr>
          <p:cNvPr id="4" name="Content Placeholder 1">
            <a:extLst>
              <a:ext uri="{FF2B5EF4-FFF2-40B4-BE49-F238E27FC236}">
                <a16:creationId xmlns:a16="http://schemas.microsoft.com/office/drawing/2014/main" id="{4081F772-DF12-483A-A557-DE77FA0BA22C}"/>
              </a:ext>
            </a:extLst>
          </p:cNvPr>
          <p:cNvSpPr txBox="1">
            <a:spLocks/>
          </p:cNvSpPr>
          <p:nvPr/>
        </p:nvSpPr>
        <p:spPr>
          <a:xfrm>
            <a:off x="1422661" y="67309"/>
            <a:ext cx="8229600" cy="4525963"/>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sz="1800" b="1" dirty="0">
                <a:latin typeface="Times New Roman" pitchFamily="18" charset="0"/>
                <a:cs typeface="Times New Roman" pitchFamily="18" charset="0"/>
              </a:rPr>
              <a:t>Component-based development</a:t>
            </a:r>
          </a:p>
          <a:p>
            <a:pPr algn="just"/>
            <a:endParaRPr lang="en-US" sz="1800" dirty="0">
              <a:latin typeface="Times New Roman" pitchFamily="18" charset="0"/>
              <a:cs typeface="Times New Roman" pitchFamily="18" charset="0"/>
            </a:endParaRPr>
          </a:p>
          <a:p>
            <a:pPr algn="just"/>
            <a:r>
              <a:rPr lang="en-US" sz="1800" dirty="0" err="1">
                <a:latin typeface="Times New Roman" pitchFamily="18" charset="0"/>
                <a:cs typeface="Times New Roman" pitchFamily="18" charset="0"/>
              </a:rPr>
              <a:t>Industrialised</a:t>
            </a:r>
            <a:r>
              <a:rPr lang="en-US" sz="1800" dirty="0">
                <a:latin typeface="Times New Roman" pitchFamily="18" charset="0"/>
                <a:cs typeface="Times New Roman" pitchFamily="18" charset="0"/>
              </a:rPr>
              <a:t> approach to system development, move form custom development to assembly of pre-built, pre-tested, reusable software components that operate with each other</a:t>
            </a:r>
          </a:p>
          <a:p>
            <a:pPr algn="just"/>
            <a:endParaRPr lang="en-US" sz="1800" dirty="0">
              <a:latin typeface="Times New Roman" pitchFamily="18" charset="0"/>
              <a:cs typeface="Times New Roman" pitchFamily="18" charset="0"/>
            </a:endParaRPr>
          </a:p>
          <a:p>
            <a:pPr lvl="1" algn="just"/>
            <a:r>
              <a:rPr lang="en-US" sz="1800" dirty="0">
                <a:latin typeface="Times New Roman" pitchFamily="18" charset="0"/>
                <a:cs typeface="Times New Roman" pitchFamily="18" charset="0"/>
              </a:rPr>
              <a:t>Application development improved significantly if applications assembled quickly from prefabricated software components</a:t>
            </a:r>
          </a:p>
          <a:p>
            <a:pPr lvl="1" algn="just"/>
            <a:endParaRPr lang="en-US" sz="1800" dirty="0">
              <a:latin typeface="Times New Roman" pitchFamily="18" charset="0"/>
              <a:cs typeface="Times New Roman" pitchFamily="18" charset="0"/>
            </a:endParaRPr>
          </a:p>
          <a:p>
            <a:pPr lvl="1" algn="just"/>
            <a:r>
              <a:rPr lang="en-US" sz="1800" dirty="0">
                <a:latin typeface="Times New Roman" pitchFamily="18" charset="0"/>
                <a:cs typeface="Times New Roman" pitchFamily="18" charset="0"/>
              </a:rPr>
              <a:t>Increasingly large collection of interpretable software components could be made available to developers in both general &amp; specialist catalogs</a:t>
            </a:r>
          </a:p>
          <a:p>
            <a:pPr lvl="1" algn="just"/>
            <a:endParaRPr lang="en-US" sz="1800" dirty="0">
              <a:latin typeface="Times New Roman" pitchFamily="18" charset="0"/>
              <a:cs typeface="Times New Roman" pitchFamily="18" charset="0"/>
            </a:endParaRPr>
          </a:p>
          <a:p>
            <a:pPr algn="just"/>
            <a:r>
              <a:rPr lang="en-US" sz="1800" dirty="0">
                <a:latin typeface="Times New Roman" pitchFamily="18" charset="0"/>
                <a:cs typeface="Times New Roman" pitchFamily="18" charset="0"/>
              </a:rPr>
              <a:t>Components themselves can be constructed from other components, down to prebuilt components/old-fashioned code written in </a:t>
            </a:r>
            <a:r>
              <a:rPr lang="en-US" sz="1800" dirty="0" err="1">
                <a:latin typeface="Times New Roman" pitchFamily="18" charset="0"/>
                <a:cs typeface="Times New Roman" pitchFamily="18" charset="0"/>
              </a:rPr>
              <a:t>prg</a:t>
            </a:r>
            <a:r>
              <a:rPr lang="en-US" sz="1800" dirty="0">
                <a:latin typeface="Times New Roman" pitchFamily="18" charset="0"/>
                <a:cs typeface="Times New Roman" pitchFamily="18" charset="0"/>
              </a:rPr>
              <a:t> languages like C</a:t>
            </a:r>
          </a:p>
          <a:p>
            <a:pPr algn="just"/>
            <a:endParaRPr lang="en-US" sz="1800" dirty="0">
              <a:latin typeface="Times New Roman" pitchFamily="18" charset="0"/>
              <a:cs typeface="Times New Roman" pitchFamily="18" charset="0"/>
            </a:endParaRPr>
          </a:p>
          <a:p>
            <a:pPr algn="just"/>
            <a:r>
              <a:rPr lang="en-US" sz="1800" dirty="0">
                <a:latin typeface="Times New Roman" pitchFamily="18" charset="0"/>
                <a:cs typeface="Times New Roman" pitchFamily="18" charset="0"/>
              </a:rPr>
              <a:t>Visual tools/actual code can be used to glue together components</a:t>
            </a:r>
          </a:p>
          <a:p>
            <a:pPr algn="just"/>
            <a:r>
              <a:rPr lang="en-US" sz="1800" dirty="0">
                <a:latin typeface="Times New Roman" pitchFamily="18" charset="0"/>
                <a:cs typeface="Times New Roman" pitchFamily="18" charset="0"/>
              </a:rPr>
              <a:t>Visual glue – </a:t>
            </a:r>
            <a:r>
              <a:rPr lang="en-US" sz="1800" dirty="0" err="1">
                <a:latin typeface="Times New Roman" pitchFamily="18" charset="0"/>
                <a:cs typeface="Times New Roman" pitchFamily="18" charset="0"/>
              </a:rPr>
              <a:t>Digitalk’s</a:t>
            </a:r>
            <a:r>
              <a:rPr lang="en-US" sz="1800" dirty="0">
                <a:latin typeface="Times New Roman" pitchFamily="18" charset="0"/>
                <a:cs typeface="Times New Roman" pitchFamily="18" charset="0"/>
              </a:rPr>
              <a:t> Smalltalk PARTS, IBM </a:t>
            </a:r>
            <a:r>
              <a:rPr lang="en-US" sz="1800" dirty="0" err="1">
                <a:latin typeface="Times New Roman" pitchFamily="18" charset="0"/>
                <a:cs typeface="Times New Roman" pitchFamily="18" charset="0"/>
              </a:rPr>
              <a:t>VisualAge</a:t>
            </a:r>
            <a:endParaRPr lang="en-US" sz="1800">
              <a:latin typeface="Times New Roman" pitchFamily="18" charset="0"/>
              <a:cs typeface="Times New Roman" pitchFamily="18" charset="0"/>
            </a:endParaRPr>
          </a:p>
          <a:p>
            <a:pPr algn="just"/>
            <a:r>
              <a:rPr lang="en-US" sz="1800">
                <a:latin typeface="Times New Roman" pitchFamily="18" charset="0"/>
                <a:cs typeface="Times New Roman" pitchFamily="18" charset="0"/>
              </a:rPr>
              <a:t>Less </a:t>
            </a:r>
            <a:r>
              <a:rPr lang="en-US" sz="1800" dirty="0">
                <a:latin typeface="Times New Roman" pitchFamily="18" charset="0"/>
                <a:cs typeface="Times New Roman" pitchFamily="18" charset="0"/>
              </a:rPr>
              <a:t>development effort, faster, increase flexibility</a:t>
            </a:r>
          </a:p>
          <a:p>
            <a:endParaRPr lang="en-US" sz="1800" dirty="0"/>
          </a:p>
        </p:txBody>
      </p:sp>
    </p:spTree>
    <p:extLst>
      <p:ext uri="{BB962C8B-B14F-4D97-AF65-F5344CB8AC3E}">
        <p14:creationId xmlns:p14="http://schemas.microsoft.com/office/powerpoint/2010/main" val="40857942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4DE11B4-0C74-4D71-B015-5521C1514086}"/>
              </a:ext>
            </a:extLst>
          </p:cNvPr>
          <p:cNvSpPr>
            <a:spLocks noGrp="1"/>
          </p:cNvSpPr>
          <p:nvPr>
            <p:ph type="ftr" sz="quarter" idx="11"/>
          </p:nvPr>
        </p:nvSpPr>
        <p:spPr>
          <a:xfrm>
            <a:off x="4038599" y="6356350"/>
            <a:ext cx="5539033" cy="365125"/>
          </a:xfrm>
        </p:spPr>
        <p:txBody>
          <a:bodyPr/>
          <a:lstStyle/>
          <a:p>
            <a:r>
              <a:rPr lang="en-US" dirty="0"/>
              <a:t>SCS1205 OOAD - Unit 1 An Overview of System Development</a:t>
            </a:r>
            <a:endParaRPr lang="en-IN" dirty="0"/>
          </a:p>
        </p:txBody>
      </p:sp>
      <p:sp>
        <p:nvSpPr>
          <p:cNvPr id="3" name="Slide Number Placeholder 2">
            <a:extLst>
              <a:ext uri="{FF2B5EF4-FFF2-40B4-BE49-F238E27FC236}">
                <a16:creationId xmlns:a16="http://schemas.microsoft.com/office/drawing/2014/main" id="{58B1C4E9-7CBC-4F50-AEDC-926D95D2CEA0}"/>
              </a:ext>
            </a:extLst>
          </p:cNvPr>
          <p:cNvSpPr>
            <a:spLocks noGrp="1"/>
          </p:cNvSpPr>
          <p:nvPr>
            <p:ph type="sldNum" sz="quarter" idx="12"/>
          </p:nvPr>
        </p:nvSpPr>
        <p:spPr/>
        <p:txBody>
          <a:bodyPr/>
          <a:lstStyle/>
          <a:p>
            <a:fld id="{C47D4F2A-FF3F-4D76-897B-B2071BBC9AF3}" type="slidenum">
              <a:rPr lang="en-IN" smtClean="0"/>
              <a:t>7</a:t>
            </a:fld>
            <a:endParaRPr lang="en-IN"/>
          </a:p>
        </p:txBody>
      </p:sp>
      <p:pic>
        <p:nvPicPr>
          <p:cNvPr id="4" name="Picture 3">
            <a:extLst>
              <a:ext uri="{FF2B5EF4-FFF2-40B4-BE49-F238E27FC236}">
                <a16:creationId xmlns:a16="http://schemas.microsoft.com/office/drawing/2014/main" id="{8CDAB44B-7182-4917-9249-62C41968F47E}"/>
              </a:ext>
            </a:extLst>
          </p:cNvPr>
          <p:cNvPicPr>
            <a:picLocks noChangeAspect="1"/>
          </p:cNvPicPr>
          <p:nvPr/>
        </p:nvPicPr>
        <p:blipFill>
          <a:blip r:embed="rId2"/>
          <a:stretch>
            <a:fillRect/>
          </a:stretch>
        </p:blipFill>
        <p:spPr>
          <a:xfrm>
            <a:off x="1643373" y="136525"/>
            <a:ext cx="8905253" cy="6022972"/>
          </a:xfrm>
          <a:prstGeom prst="rect">
            <a:avLst/>
          </a:prstGeom>
        </p:spPr>
      </p:pic>
    </p:spTree>
    <p:extLst>
      <p:ext uri="{BB962C8B-B14F-4D97-AF65-F5344CB8AC3E}">
        <p14:creationId xmlns:p14="http://schemas.microsoft.com/office/powerpoint/2010/main" val="135473858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6CC850F-BAB5-49E4-BF3C-DF90501B2C9D}"/>
              </a:ext>
            </a:extLst>
          </p:cNvPr>
          <p:cNvSpPr>
            <a:spLocks noGrp="1"/>
          </p:cNvSpPr>
          <p:nvPr>
            <p:ph type="ftr" sz="quarter" idx="11"/>
          </p:nvPr>
        </p:nvSpPr>
        <p:spPr/>
        <p:txBody>
          <a:bodyPr/>
          <a:lstStyle/>
          <a:p>
            <a:r>
              <a:rPr lang="en-US"/>
              <a:t>SCS1205 OOAD - Unit 1 An Overview of System Development</a:t>
            </a:r>
            <a:endParaRPr lang="en-IN"/>
          </a:p>
        </p:txBody>
      </p:sp>
      <p:sp>
        <p:nvSpPr>
          <p:cNvPr id="3" name="Slide Number Placeholder 2">
            <a:extLst>
              <a:ext uri="{FF2B5EF4-FFF2-40B4-BE49-F238E27FC236}">
                <a16:creationId xmlns:a16="http://schemas.microsoft.com/office/drawing/2014/main" id="{FFD7795E-5603-4729-AFC3-2C46FA6DE64C}"/>
              </a:ext>
            </a:extLst>
          </p:cNvPr>
          <p:cNvSpPr>
            <a:spLocks noGrp="1"/>
          </p:cNvSpPr>
          <p:nvPr>
            <p:ph type="sldNum" sz="quarter" idx="12"/>
          </p:nvPr>
        </p:nvSpPr>
        <p:spPr/>
        <p:txBody>
          <a:bodyPr/>
          <a:lstStyle/>
          <a:p>
            <a:fld id="{C47D4F2A-FF3F-4D76-897B-B2071BBC9AF3}" type="slidenum">
              <a:rPr lang="en-IN" smtClean="0"/>
              <a:t>70</a:t>
            </a:fld>
            <a:endParaRPr lang="en-IN"/>
          </a:p>
        </p:txBody>
      </p:sp>
      <p:sp>
        <p:nvSpPr>
          <p:cNvPr id="4" name="Content Placeholder 1">
            <a:extLst>
              <a:ext uri="{FF2B5EF4-FFF2-40B4-BE49-F238E27FC236}">
                <a16:creationId xmlns:a16="http://schemas.microsoft.com/office/drawing/2014/main" id="{221D7CBC-CA90-4148-B91C-46583D065DBF}"/>
              </a:ext>
            </a:extLst>
          </p:cNvPr>
          <p:cNvSpPr txBox="1">
            <a:spLocks/>
          </p:cNvSpPr>
          <p:nvPr/>
        </p:nvSpPr>
        <p:spPr>
          <a:xfrm>
            <a:off x="1752600" y="1049993"/>
            <a:ext cx="8229600" cy="4525963"/>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b="1">
                <a:latin typeface="Times New Roman" pitchFamily="18" charset="0"/>
                <a:cs typeface="Times New Roman" pitchFamily="18" charset="0"/>
              </a:rPr>
              <a:t>Rapid Application Development (RAD)</a:t>
            </a:r>
          </a:p>
          <a:p>
            <a:endParaRPr lang="en-US" sz="1200">
              <a:latin typeface="Times New Roman" pitchFamily="18" charset="0"/>
              <a:cs typeface="Times New Roman" pitchFamily="18" charset="0"/>
            </a:endParaRPr>
          </a:p>
          <a:p>
            <a:r>
              <a:rPr lang="en-US" sz="1200">
                <a:latin typeface="Times New Roman" pitchFamily="18" charset="0"/>
                <a:cs typeface="Times New Roman" pitchFamily="18" charset="0"/>
              </a:rPr>
              <a:t>Set of tools &amp; techniques to build application faster than typically possible with traditional methods</a:t>
            </a:r>
          </a:p>
          <a:p>
            <a:endParaRPr lang="en-US" sz="1200">
              <a:latin typeface="Times New Roman" pitchFamily="18" charset="0"/>
              <a:cs typeface="Times New Roman" pitchFamily="18" charset="0"/>
            </a:endParaRPr>
          </a:p>
          <a:p>
            <a:r>
              <a:rPr lang="en-US" sz="1200">
                <a:latin typeface="Times New Roman" pitchFamily="18" charset="0"/>
                <a:cs typeface="Times New Roman" pitchFamily="18" charset="0"/>
              </a:rPr>
              <a:t>Often used with software prototyping</a:t>
            </a:r>
          </a:p>
          <a:p>
            <a:endParaRPr lang="en-US" sz="1200">
              <a:latin typeface="Times New Roman" pitchFamily="18" charset="0"/>
              <a:cs typeface="Times New Roman" pitchFamily="18" charset="0"/>
            </a:endParaRPr>
          </a:p>
          <a:p>
            <a:r>
              <a:rPr lang="en-US" sz="1200">
                <a:latin typeface="Times New Roman" pitchFamily="18" charset="0"/>
                <a:cs typeface="Times New Roman" pitchFamily="18" charset="0"/>
              </a:rPr>
              <a:t>Iterational development</a:t>
            </a:r>
          </a:p>
          <a:p>
            <a:pPr marL="109728" indent="0">
              <a:buFont typeface="Arial" panose="020B0604020202020204" pitchFamily="34" charset="0"/>
              <a:buNone/>
            </a:pPr>
            <a:r>
              <a:rPr lang="en-US" sz="1200">
                <a:latin typeface="Times New Roman" pitchFamily="18" charset="0"/>
                <a:cs typeface="Times New Roman" pitchFamily="18" charset="0"/>
              </a:rPr>
              <a:t> </a:t>
            </a:r>
          </a:p>
          <a:p>
            <a:pPr lvl="1"/>
            <a:r>
              <a:rPr lang="en-US" sz="1200">
                <a:latin typeface="Times New Roman" pitchFamily="18" charset="0"/>
                <a:cs typeface="Times New Roman" pitchFamily="18" charset="0"/>
              </a:rPr>
              <a:t>Implement design &amp; user requirements incrementally with tools like Delphi, VisualAge, Visual Basic, or PowerBuilder</a:t>
            </a:r>
          </a:p>
          <a:p>
            <a:pPr lvl="1"/>
            <a:r>
              <a:rPr lang="en-US" sz="1200">
                <a:latin typeface="Times New Roman" pitchFamily="18" charset="0"/>
                <a:cs typeface="Times New Roman" pitchFamily="18" charset="0"/>
              </a:rPr>
              <a:t>Begins when design completed</a:t>
            </a:r>
          </a:p>
          <a:p>
            <a:pPr marL="109728" indent="0">
              <a:buFont typeface="Arial" panose="020B0604020202020204" pitchFamily="34" charset="0"/>
              <a:buNone/>
            </a:pPr>
            <a:r>
              <a:rPr lang="en-US" sz="1200">
                <a:latin typeface="Times New Roman" pitchFamily="18" charset="0"/>
                <a:cs typeface="Times New Roman" pitchFamily="18" charset="0"/>
              </a:rPr>
              <a:t> </a:t>
            </a:r>
          </a:p>
          <a:p>
            <a:pPr lvl="2"/>
            <a:r>
              <a:rPr lang="en-US" sz="1200">
                <a:latin typeface="Times New Roman" pitchFamily="18" charset="0"/>
                <a:cs typeface="Times New Roman" pitchFamily="18" charset="0"/>
              </a:rPr>
              <a:t>Do we actually understood problem (analysis) ?</a:t>
            </a:r>
          </a:p>
          <a:p>
            <a:pPr marL="109728" indent="0">
              <a:buFont typeface="Arial" panose="020B0604020202020204" pitchFamily="34" charset="0"/>
              <a:buNone/>
            </a:pPr>
            <a:r>
              <a:rPr lang="en-US" sz="1200">
                <a:latin typeface="Times New Roman" pitchFamily="18" charset="0"/>
                <a:cs typeface="Times New Roman" pitchFamily="18" charset="0"/>
              </a:rPr>
              <a:t> </a:t>
            </a:r>
          </a:p>
          <a:p>
            <a:pPr lvl="2"/>
            <a:r>
              <a:rPr lang="en-US" sz="1200">
                <a:latin typeface="Times New Roman" pitchFamily="18" charset="0"/>
                <a:cs typeface="Times New Roman" pitchFamily="18" charset="0"/>
              </a:rPr>
              <a:t>Does the system do what it is supposed to do (design) ?</a:t>
            </a:r>
          </a:p>
          <a:p>
            <a:pPr marL="109728" indent="0">
              <a:buFont typeface="Arial" panose="020B0604020202020204" pitchFamily="34" charset="0"/>
              <a:buNone/>
            </a:pPr>
            <a:r>
              <a:rPr lang="en-US" sz="1200">
                <a:latin typeface="Times New Roman" pitchFamily="18" charset="0"/>
                <a:cs typeface="Times New Roman" pitchFamily="18" charset="0"/>
              </a:rPr>
              <a:t> </a:t>
            </a:r>
          </a:p>
          <a:p>
            <a:pPr lvl="2"/>
            <a:r>
              <a:rPr lang="en-US" sz="1200">
                <a:latin typeface="Times New Roman" pitchFamily="18" charset="0"/>
                <a:cs typeface="Times New Roman" pitchFamily="18" charset="0"/>
              </a:rPr>
              <a:t>Make improvement in each iteration</a:t>
            </a:r>
          </a:p>
          <a:p>
            <a:pPr marL="109728" indent="0">
              <a:buFont typeface="Arial" panose="020B0604020202020204" pitchFamily="34" charset="0"/>
              <a:buNone/>
            </a:pPr>
            <a:br>
              <a:rPr lang="en-US" sz="1200"/>
            </a:br>
            <a:endParaRPr lang="en-US" sz="1200" dirty="0"/>
          </a:p>
        </p:txBody>
      </p:sp>
    </p:spTree>
    <p:extLst>
      <p:ext uri="{BB962C8B-B14F-4D97-AF65-F5344CB8AC3E}">
        <p14:creationId xmlns:p14="http://schemas.microsoft.com/office/powerpoint/2010/main" val="385440994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615AB5E-4538-45AB-98FC-F8732042871A}"/>
              </a:ext>
            </a:extLst>
          </p:cNvPr>
          <p:cNvSpPr>
            <a:spLocks noGrp="1"/>
          </p:cNvSpPr>
          <p:nvPr>
            <p:ph type="ftr" sz="quarter" idx="11"/>
          </p:nvPr>
        </p:nvSpPr>
        <p:spPr/>
        <p:txBody>
          <a:bodyPr/>
          <a:lstStyle/>
          <a:p>
            <a:r>
              <a:rPr lang="en-US"/>
              <a:t>SCS1205 OOAD - Unit 1 An Overview of System Development</a:t>
            </a:r>
            <a:endParaRPr lang="en-IN"/>
          </a:p>
        </p:txBody>
      </p:sp>
      <p:sp>
        <p:nvSpPr>
          <p:cNvPr id="3" name="Slide Number Placeholder 2">
            <a:extLst>
              <a:ext uri="{FF2B5EF4-FFF2-40B4-BE49-F238E27FC236}">
                <a16:creationId xmlns:a16="http://schemas.microsoft.com/office/drawing/2014/main" id="{9DA73E08-F28F-4B4E-9EDF-D3C4C8CB6275}"/>
              </a:ext>
            </a:extLst>
          </p:cNvPr>
          <p:cNvSpPr>
            <a:spLocks noGrp="1"/>
          </p:cNvSpPr>
          <p:nvPr>
            <p:ph type="sldNum" sz="quarter" idx="12"/>
          </p:nvPr>
        </p:nvSpPr>
        <p:spPr/>
        <p:txBody>
          <a:bodyPr/>
          <a:lstStyle/>
          <a:p>
            <a:fld id="{C47D4F2A-FF3F-4D76-897B-B2071BBC9AF3}" type="slidenum">
              <a:rPr lang="en-IN" smtClean="0"/>
              <a:t>71</a:t>
            </a:fld>
            <a:endParaRPr lang="en-IN"/>
          </a:p>
        </p:txBody>
      </p:sp>
      <p:sp>
        <p:nvSpPr>
          <p:cNvPr id="4" name="Content Placeholder 1">
            <a:extLst>
              <a:ext uri="{FF2B5EF4-FFF2-40B4-BE49-F238E27FC236}">
                <a16:creationId xmlns:a16="http://schemas.microsoft.com/office/drawing/2014/main" id="{02F9A2A3-3D7C-448D-92DF-EB6A751F4812}"/>
              </a:ext>
            </a:extLst>
          </p:cNvPr>
          <p:cNvSpPr txBox="1">
            <a:spLocks/>
          </p:cNvSpPr>
          <p:nvPr/>
        </p:nvSpPr>
        <p:spPr>
          <a:xfrm>
            <a:off x="1362174" y="1166018"/>
            <a:ext cx="8229600" cy="4525963"/>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sz="1600" b="1">
                <a:latin typeface="Times New Roman" pitchFamily="18" charset="0"/>
                <a:cs typeface="Times New Roman" pitchFamily="18" charset="0"/>
              </a:rPr>
              <a:t>Incremental testing</a:t>
            </a:r>
          </a:p>
          <a:p>
            <a:pPr algn="just"/>
            <a:endParaRPr lang="en-US" sz="1600">
              <a:latin typeface="Times New Roman" pitchFamily="18" charset="0"/>
              <a:cs typeface="Times New Roman" pitchFamily="18" charset="0"/>
            </a:endParaRPr>
          </a:p>
          <a:p>
            <a:pPr algn="just"/>
            <a:r>
              <a:rPr lang="en-US" sz="1600">
                <a:latin typeface="Times New Roman" pitchFamily="18" charset="0"/>
                <a:cs typeface="Times New Roman" pitchFamily="18" charset="0"/>
              </a:rPr>
              <a:t>Software development and all of its activities including testing are an iterative process.</a:t>
            </a:r>
          </a:p>
          <a:p>
            <a:pPr marL="109728" indent="0" algn="just">
              <a:buFont typeface="Arial" panose="020B0604020202020204" pitchFamily="34" charset="0"/>
              <a:buNone/>
            </a:pPr>
            <a:r>
              <a:rPr lang="en-US" sz="1600">
                <a:latin typeface="Times New Roman" pitchFamily="18" charset="0"/>
                <a:cs typeface="Times New Roman" pitchFamily="18" charset="0"/>
              </a:rPr>
              <a:t> </a:t>
            </a:r>
          </a:p>
          <a:p>
            <a:pPr algn="just"/>
            <a:r>
              <a:rPr lang="en-US" sz="1600">
                <a:latin typeface="Times New Roman" pitchFamily="18" charset="0"/>
                <a:cs typeface="Times New Roman" pitchFamily="18" charset="0"/>
              </a:rPr>
              <a:t>Waiting until after development waste money &amp; time</a:t>
            </a:r>
          </a:p>
          <a:p>
            <a:pPr marL="109728" indent="0" algn="just">
              <a:buFont typeface="Arial" panose="020B0604020202020204" pitchFamily="34" charset="0"/>
              <a:buNone/>
            </a:pPr>
            <a:r>
              <a:rPr lang="en-US" sz="1600">
                <a:latin typeface="Times New Roman" pitchFamily="18" charset="0"/>
                <a:cs typeface="Times New Roman" pitchFamily="18" charset="0"/>
              </a:rPr>
              <a:t> </a:t>
            </a:r>
          </a:p>
          <a:p>
            <a:pPr algn="just"/>
            <a:r>
              <a:rPr lang="en-US" sz="1600">
                <a:latin typeface="Times New Roman" pitchFamily="18" charset="0"/>
                <a:cs typeface="Times New Roman" pitchFamily="18" charset="0"/>
              </a:rPr>
              <a:t>Turning over applications to quality assurance group not helping since they are not included in initial plan</a:t>
            </a:r>
          </a:p>
          <a:p>
            <a:endParaRPr lang="en-US" dirty="0"/>
          </a:p>
        </p:txBody>
      </p:sp>
    </p:spTree>
    <p:extLst>
      <p:ext uri="{BB962C8B-B14F-4D97-AF65-F5344CB8AC3E}">
        <p14:creationId xmlns:p14="http://schemas.microsoft.com/office/powerpoint/2010/main" val="264943219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1E3A119-EA75-407E-9F68-C278A9510EFC}"/>
              </a:ext>
            </a:extLst>
          </p:cNvPr>
          <p:cNvSpPr>
            <a:spLocks noGrp="1"/>
          </p:cNvSpPr>
          <p:nvPr>
            <p:ph type="ftr" sz="quarter" idx="11"/>
          </p:nvPr>
        </p:nvSpPr>
        <p:spPr/>
        <p:txBody>
          <a:bodyPr/>
          <a:lstStyle/>
          <a:p>
            <a:r>
              <a:rPr lang="en-US"/>
              <a:t>SCS1205 OOAD - Unit 1 An Overview of System Development</a:t>
            </a:r>
            <a:endParaRPr lang="en-IN"/>
          </a:p>
        </p:txBody>
      </p:sp>
      <p:sp>
        <p:nvSpPr>
          <p:cNvPr id="3" name="Slide Number Placeholder 2">
            <a:extLst>
              <a:ext uri="{FF2B5EF4-FFF2-40B4-BE49-F238E27FC236}">
                <a16:creationId xmlns:a16="http://schemas.microsoft.com/office/drawing/2014/main" id="{CE5D39FF-6031-4843-ACA7-0226EEA5B01D}"/>
              </a:ext>
            </a:extLst>
          </p:cNvPr>
          <p:cNvSpPr>
            <a:spLocks noGrp="1"/>
          </p:cNvSpPr>
          <p:nvPr>
            <p:ph type="sldNum" sz="quarter" idx="12"/>
          </p:nvPr>
        </p:nvSpPr>
        <p:spPr/>
        <p:txBody>
          <a:bodyPr/>
          <a:lstStyle/>
          <a:p>
            <a:fld id="{C47D4F2A-FF3F-4D76-897B-B2071BBC9AF3}" type="slidenum">
              <a:rPr lang="en-IN" smtClean="0"/>
              <a:t>72</a:t>
            </a:fld>
            <a:endParaRPr lang="en-IN"/>
          </a:p>
        </p:txBody>
      </p:sp>
      <p:sp>
        <p:nvSpPr>
          <p:cNvPr id="4" name="Content Placeholder 1">
            <a:extLst>
              <a:ext uri="{FF2B5EF4-FFF2-40B4-BE49-F238E27FC236}">
                <a16:creationId xmlns:a16="http://schemas.microsoft.com/office/drawing/2014/main" id="{A3FCB2F7-39ED-44E1-97EA-784957B367CA}"/>
              </a:ext>
            </a:extLst>
          </p:cNvPr>
          <p:cNvSpPr txBox="1">
            <a:spLocks/>
          </p:cNvSpPr>
          <p:nvPr/>
        </p:nvSpPr>
        <p:spPr>
          <a:xfrm>
            <a:off x="1635551" y="878013"/>
            <a:ext cx="8229600" cy="4525963"/>
          </a:xfrm>
          <a:prstGeom prst="rect">
            <a:avLst/>
          </a:prstGeom>
        </p:spPr>
        <p:txBody>
          <a:bodyPr>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a:t>Reusability</a:t>
            </a:r>
          </a:p>
          <a:p>
            <a:endParaRPr lang="en-US">
              <a:latin typeface="Times New Roman" pitchFamily="18" charset="0"/>
              <a:cs typeface="Times New Roman" pitchFamily="18" charset="0"/>
            </a:endParaRPr>
          </a:p>
          <a:p>
            <a:r>
              <a:rPr lang="en-US">
                <a:latin typeface="Times New Roman" pitchFamily="18" charset="0"/>
                <a:cs typeface="Times New Roman" pitchFamily="18" charset="0"/>
              </a:rPr>
              <a:t>Major benefit of Object-oriented approach</a:t>
            </a:r>
          </a:p>
          <a:p>
            <a:pPr marL="109728" indent="0">
              <a:buFont typeface="Arial" panose="020B0604020202020204" pitchFamily="34" charset="0"/>
              <a:buNone/>
            </a:pPr>
            <a:r>
              <a:rPr lang="en-US">
                <a:latin typeface="Times New Roman" pitchFamily="18" charset="0"/>
                <a:cs typeface="Times New Roman" pitchFamily="18" charset="0"/>
              </a:rPr>
              <a:t> </a:t>
            </a:r>
          </a:p>
          <a:p>
            <a:r>
              <a:rPr lang="en-US">
                <a:latin typeface="Times New Roman" pitchFamily="18" charset="0"/>
                <a:cs typeface="Times New Roman" pitchFamily="18" charset="0"/>
              </a:rPr>
              <a:t>For objects to be reusable, much effort must be spent of designing it</a:t>
            </a:r>
          </a:p>
          <a:p>
            <a:pPr marL="109728" indent="0">
              <a:buFont typeface="Arial" panose="020B0604020202020204" pitchFamily="34" charset="0"/>
              <a:buNone/>
            </a:pPr>
            <a:r>
              <a:rPr lang="en-US">
                <a:latin typeface="Times New Roman" pitchFamily="18" charset="0"/>
                <a:cs typeface="Times New Roman" pitchFamily="18" charset="0"/>
              </a:rPr>
              <a:t> </a:t>
            </a:r>
          </a:p>
          <a:p>
            <a:pPr lvl="1"/>
            <a:r>
              <a:rPr lang="en-US" sz="2800">
                <a:latin typeface="Times New Roman" pitchFamily="18" charset="0"/>
                <a:cs typeface="Times New Roman" pitchFamily="18" charset="0"/>
              </a:rPr>
              <a:t>Design reusability</a:t>
            </a:r>
          </a:p>
          <a:p>
            <a:pPr marL="109728" indent="0">
              <a:buFont typeface="Arial" panose="020B0604020202020204" pitchFamily="34" charset="0"/>
              <a:buNone/>
            </a:pPr>
            <a:r>
              <a:rPr lang="en-US">
                <a:latin typeface="Times New Roman" pitchFamily="18" charset="0"/>
                <a:cs typeface="Times New Roman" pitchFamily="18" charset="0"/>
              </a:rPr>
              <a:t> </a:t>
            </a:r>
          </a:p>
          <a:p>
            <a:r>
              <a:rPr lang="en-US">
                <a:latin typeface="Times New Roman" pitchFamily="18" charset="0"/>
                <a:cs typeface="Times New Roman" pitchFamily="18" charset="0"/>
              </a:rPr>
              <a:t>Effectively evaluate existing software components</a:t>
            </a:r>
          </a:p>
          <a:p>
            <a:pPr marL="109728" indent="0">
              <a:buFont typeface="Arial" panose="020B0604020202020204" pitchFamily="34" charset="0"/>
              <a:buNone/>
            </a:pPr>
            <a:r>
              <a:rPr lang="en-US">
                <a:latin typeface="Times New Roman" pitchFamily="18" charset="0"/>
                <a:cs typeface="Times New Roman" pitchFamily="18" charset="0"/>
              </a:rPr>
              <a:t> </a:t>
            </a:r>
          </a:p>
          <a:p>
            <a:pPr lvl="1"/>
            <a:r>
              <a:rPr lang="en-US" sz="2800">
                <a:latin typeface="Times New Roman" pitchFamily="18" charset="0"/>
                <a:cs typeface="Times New Roman" pitchFamily="18" charset="0"/>
              </a:rPr>
              <a:t>Has my problem been solved ?</a:t>
            </a:r>
          </a:p>
          <a:p>
            <a:pPr marL="109728" indent="0">
              <a:buFont typeface="Arial" panose="020B0604020202020204" pitchFamily="34" charset="0"/>
              <a:buNone/>
            </a:pPr>
            <a:r>
              <a:rPr lang="en-US">
                <a:latin typeface="Times New Roman" pitchFamily="18" charset="0"/>
                <a:cs typeface="Times New Roman" pitchFamily="18" charset="0"/>
              </a:rPr>
              <a:t> </a:t>
            </a:r>
          </a:p>
          <a:p>
            <a:pPr lvl="1"/>
            <a:r>
              <a:rPr lang="en-US" sz="2800">
                <a:latin typeface="Times New Roman" pitchFamily="18" charset="0"/>
                <a:cs typeface="Times New Roman" pitchFamily="18" charset="0"/>
              </a:rPr>
              <a:t>Has my problem been partially solved ?</a:t>
            </a:r>
          </a:p>
          <a:p>
            <a:pPr marL="109728" indent="0">
              <a:buFont typeface="Arial" panose="020B0604020202020204" pitchFamily="34" charset="0"/>
              <a:buNone/>
            </a:pPr>
            <a:r>
              <a:rPr lang="en-US">
                <a:latin typeface="Times New Roman" pitchFamily="18" charset="0"/>
                <a:cs typeface="Times New Roman" pitchFamily="18" charset="0"/>
              </a:rPr>
              <a:t> </a:t>
            </a:r>
          </a:p>
          <a:p>
            <a:pPr lvl="1"/>
            <a:r>
              <a:rPr lang="en-US" sz="2800">
                <a:latin typeface="Times New Roman" pitchFamily="18" charset="0"/>
                <a:cs typeface="Times New Roman" pitchFamily="18" charset="0"/>
              </a:rPr>
              <a:t>What has been done before to solve problem similar to this one ?</a:t>
            </a:r>
          </a:p>
          <a:p>
            <a:pPr marL="109728" indent="0">
              <a:buFont typeface="Arial" panose="020B0604020202020204" pitchFamily="34" charset="0"/>
              <a:buNone/>
            </a:pPr>
            <a:r>
              <a:rPr lang="en-US">
                <a:latin typeface="Times New Roman" pitchFamily="18" charset="0"/>
                <a:cs typeface="Times New Roman" pitchFamily="18" charset="0"/>
              </a:rPr>
              <a:t> </a:t>
            </a:r>
          </a:p>
          <a:p>
            <a:endParaRPr lang="en-US" dirty="0"/>
          </a:p>
        </p:txBody>
      </p:sp>
    </p:spTree>
    <p:extLst>
      <p:ext uri="{BB962C8B-B14F-4D97-AF65-F5344CB8AC3E}">
        <p14:creationId xmlns:p14="http://schemas.microsoft.com/office/powerpoint/2010/main" val="37476237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4794AC0-8C50-4836-8A63-0E9B5E796948}"/>
              </a:ext>
            </a:extLst>
          </p:cNvPr>
          <p:cNvSpPr>
            <a:spLocks noGrp="1"/>
          </p:cNvSpPr>
          <p:nvPr>
            <p:ph type="ftr" sz="quarter" idx="11"/>
          </p:nvPr>
        </p:nvSpPr>
        <p:spPr/>
        <p:txBody>
          <a:bodyPr/>
          <a:lstStyle/>
          <a:p>
            <a:r>
              <a:rPr lang="en-US"/>
              <a:t>SCS1205 OOAD - Unit 1 An Overview of System Development</a:t>
            </a:r>
            <a:endParaRPr lang="en-IN"/>
          </a:p>
        </p:txBody>
      </p:sp>
      <p:sp>
        <p:nvSpPr>
          <p:cNvPr id="3" name="Slide Number Placeholder 2">
            <a:extLst>
              <a:ext uri="{FF2B5EF4-FFF2-40B4-BE49-F238E27FC236}">
                <a16:creationId xmlns:a16="http://schemas.microsoft.com/office/drawing/2014/main" id="{FF59ADAD-EA5E-40A9-8355-94AEF536C81B}"/>
              </a:ext>
            </a:extLst>
          </p:cNvPr>
          <p:cNvSpPr>
            <a:spLocks noGrp="1"/>
          </p:cNvSpPr>
          <p:nvPr>
            <p:ph type="sldNum" sz="quarter" idx="12"/>
          </p:nvPr>
        </p:nvSpPr>
        <p:spPr/>
        <p:txBody>
          <a:bodyPr/>
          <a:lstStyle/>
          <a:p>
            <a:fld id="{C47D4F2A-FF3F-4D76-897B-B2071BBC9AF3}" type="slidenum">
              <a:rPr lang="en-IN" smtClean="0"/>
              <a:t>73</a:t>
            </a:fld>
            <a:endParaRPr lang="en-IN"/>
          </a:p>
        </p:txBody>
      </p:sp>
      <p:sp>
        <p:nvSpPr>
          <p:cNvPr id="4" name="Content Placeholder 1">
            <a:extLst>
              <a:ext uri="{FF2B5EF4-FFF2-40B4-BE49-F238E27FC236}">
                <a16:creationId xmlns:a16="http://schemas.microsoft.com/office/drawing/2014/main" id="{66186329-3593-4F54-B184-9E8B372D84A5}"/>
              </a:ext>
            </a:extLst>
          </p:cNvPr>
          <p:cNvSpPr txBox="1">
            <a:spLocks/>
          </p:cNvSpPr>
          <p:nvPr/>
        </p:nvSpPr>
        <p:spPr>
          <a:xfrm>
            <a:off x="1981200" y="548074"/>
            <a:ext cx="8229600" cy="4525963"/>
          </a:xfrm>
          <a:prstGeom prst="rect">
            <a:avLst/>
          </a:prstGeom>
        </p:spPr>
        <p:txBody>
          <a:bodyPr>
            <a:normAutofit fontScale="4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900">
                <a:latin typeface="Times New Roman" pitchFamily="18" charset="0"/>
                <a:cs typeface="Times New Roman" pitchFamily="18" charset="0"/>
              </a:rPr>
              <a:t>Need</a:t>
            </a:r>
          </a:p>
          <a:p>
            <a:endParaRPr lang="en-US" sz="2900">
              <a:latin typeface="Times New Roman" pitchFamily="18" charset="0"/>
              <a:cs typeface="Times New Roman" pitchFamily="18" charset="0"/>
            </a:endParaRPr>
          </a:p>
          <a:p>
            <a:pPr lvl="1"/>
            <a:r>
              <a:rPr lang="en-US" sz="2900">
                <a:latin typeface="Times New Roman" pitchFamily="18" charset="0"/>
                <a:cs typeface="Times New Roman" pitchFamily="18" charset="0"/>
              </a:rPr>
              <a:t>detailed summary info about existing software components</a:t>
            </a:r>
          </a:p>
          <a:p>
            <a:pPr marL="109728" indent="0">
              <a:buFont typeface="Arial" panose="020B0604020202020204" pitchFamily="34" charset="0"/>
              <a:buNone/>
            </a:pPr>
            <a:r>
              <a:rPr lang="en-US" sz="2900">
                <a:latin typeface="Times New Roman" pitchFamily="18" charset="0"/>
                <a:cs typeface="Times New Roman" pitchFamily="18" charset="0"/>
              </a:rPr>
              <a:t> </a:t>
            </a:r>
          </a:p>
          <a:p>
            <a:pPr lvl="1"/>
            <a:r>
              <a:rPr lang="en-US" sz="2900">
                <a:latin typeface="Times New Roman" pitchFamily="18" charset="0"/>
                <a:cs typeface="Times New Roman" pitchFamily="18" charset="0"/>
              </a:rPr>
              <a:t>Some kind of search mechanism</a:t>
            </a:r>
          </a:p>
          <a:p>
            <a:pPr marL="109728" indent="0">
              <a:buFont typeface="Arial" panose="020B0604020202020204" pitchFamily="34" charset="0"/>
              <a:buNone/>
            </a:pPr>
            <a:r>
              <a:rPr lang="en-US" sz="2900">
                <a:latin typeface="Times New Roman" pitchFamily="18" charset="0"/>
                <a:cs typeface="Times New Roman" pitchFamily="18" charset="0"/>
              </a:rPr>
              <a:t> </a:t>
            </a:r>
          </a:p>
          <a:p>
            <a:pPr lvl="2"/>
            <a:r>
              <a:rPr lang="en-US" sz="2900">
                <a:latin typeface="Times New Roman" pitchFamily="18" charset="0"/>
                <a:cs typeface="Times New Roman" pitchFamily="18" charset="0"/>
              </a:rPr>
              <a:t>Define candidate object simply</a:t>
            </a:r>
          </a:p>
          <a:p>
            <a:pPr marL="109728" indent="0">
              <a:buFont typeface="Arial" panose="020B0604020202020204" pitchFamily="34" charset="0"/>
              <a:buNone/>
            </a:pPr>
            <a:r>
              <a:rPr lang="en-US" sz="2900">
                <a:latin typeface="Times New Roman" pitchFamily="18" charset="0"/>
                <a:cs typeface="Times New Roman" pitchFamily="18" charset="0"/>
              </a:rPr>
              <a:t> </a:t>
            </a:r>
          </a:p>
          <a:p>
            <a:pPr lvl="2"/>
            <a:r>
              <a:rPr lang="en-US" sz="2900">
                <a:latin typeface="Times New Roman" pitchFamily="18" charset="0"/>
                <a:cs typeface="Times New Roman" pitchFamily="18" charset="0"/>
              </a:rPr>
              <a:t>Generate broadly/narrowly defined query</a:t>
            </a:r>
          </a:p>
          <a:p>
            <a:pPr marL="109728" indent="0">
              <a:buFont typeface="Arial" panose="020B0604020202020204" pitchFamily="34" charset="0"/>
              <a:buNone/>
            </a:pPr>
            <a:r>
              <a:rPr lang="en-US" sz="2900">
                <a:latin typeface="Times New Roman" pitchFamily="18" charset="0"/>
                <a:cs typeface="Times New Roman" pitchFamily="18" charset="0"/>
              </a:rPr>
              <a:t> </a:t>
            </a:r>
          </a:p>
          <a:p>
            <a:pPr marL="109728" indent="0">
              <a:buFont typeface="Arial" panose="020B0604020202020204" pitchFamily="34" charset="0"/>
              <a:buNone/>
            </a:pPr>
            <a:r>
              <a:rPr lang="en-US" sz="2900" b="1">
                <a:latin typeface="Times New Roman" pitchFamily="18" charset="0"/>
                <a:cs typeface="Times New Roman" pitchFamily="18" charset="0"/>
              </a:rPr>
              <a:t>Reuse Strategy</a:t>
            </a:r>
          </a:p>
          <a:p>
            <a:pPr marL="109728" indent="0">
              <a:buFont typeface="Arial" panose="020B0604020202020204" pitchFamily="34" charset="0"/>
              <a:buNone/>
            </a:pPr>
            <a:r>
              <a:rPr lang="en-US" sz="2900" b="1">
                <a:latin typeface="Times New Roman" pitchFamily="18" charset="0"/>
                <a:cs typeface="Times New Roman" pitchFamily="18" charset="0"/>
              </a:rPr>
              <a:t> </a:t>
            </a:r>
            <a:endParaRPr lang="en-US" sz="2900">
              <a:latin typeface="Times New Roman" pitchFamily="18" charset="0"/>
              <a:cs typeface="Times New Roman" pitchFamily="18" charset="0"/>
            </a:endParaRPr>
          </a:p>
          <a:p>
            <a:r>
              <a:rPr lang="en-US" sz="2900">
                <a:latin typeface="Times New Roman" pitchFamily="18" charset="0"/>
                <a:cs typeface="Times New Roman" pitchFamily="18" charset="0"/>
              </a:rPr>
              <a:t>Information hiding</a:t>
            </a:r>
          </a:p>
          <a:p>
            <a:r>
              <a:rPr lang="en-US" sz="2900">
                <a:latin typeface="Times New Roman" pitchFamily="18" charset="0"/>
                <a:cs typeface="Times New Roman" pitchFamily="18" charset="0"/>
              </a:rPr>
              <a:t>Conformance to naming standards</a:t>
            </a:r>
          </a:p>
          <a:p>
            <a:r>
              <a:rPr lang="en-US" sz="2900">
                <a:latin typeface="Times New Roman" pitchFamily="18" charset="0"/>
                <a:cs typeface="Times New Roman" pitchFamily="18" charset="0"/>
              </a:rPr>
              <a:t>Creation &amp; administration of an object repository</a:t>
            </a:r>
          </a:p>
          <a:p>
            <a:r>
              <a:rPr lang="en-US" sz="2900">
                <a:latin typeface="Times New Roman" pitchFamily="18" charset="0"/>
                <a:cs typeface="Times New Roman" pitchFamily="18" charset="0"/>
              </a:rPr>
              <a:t>Encouragement by strategic management of reuse as opposed to constant redevelopment</a:t>
            </a:r>
          </a:p>
          <a:p>
            <a:r>
              <a:rPr lang="en-US" sz="2900">
                <a:latin typeface="Times New Roman" pitchFamily="18" charset="0"/>
                <a:cs typeface="Times New Roman" pitchFamily="18" charset="0"/>
              </a:rPr>
              <a:t>Establish target for % of object in project to be reuse</a:t>
            </a:r>
          </a:p>
          <a:p>
            <a:endParaRPr lang="en-US" dirty="0"/>
          </a:p>
        </p:txBody>
      </p:sp>
    </p:spTree>
    <p:extLst>
      <p:ext uri="{BB962C8B-B14F-4D97-AF65-F5344CB8AC3E}">
        <p14:creationId xmlns:p14="http://schemas.microsoft.com/office/powerpoint/2010/main" val="58235430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82F103A-5766-45D0-A037-668C637D0F1B}"/>
              </a:ext>
            </a:extLst>
          </p:cNvPr>
          <p:cNvSpPr>
            <a:spLocks noGrp="1"/>
          </p:cNvSpPr>
          <p:nvPr>
            <p:ph type="ftr" sz="quarter" idx="11"/>
          </p:nvPr>
        </p:nvSpPr>
        <p:spPr/>
        <p:txBody>
          <a:bodyPr/>
          <a:lstStyle/>
          <a:p>
            <a:r>
              <a:rPr lang="en-US"/>
              <a:t>SCS1205 OOAD - Unit 1 An Overview of System Development</a:t>
            </a:r>
            <a:endParaRPr lang="en-IN"/>
          </a:p>
        </p:txBody>
      </p:sp>
      <p:sp>
        <p:nvSpPr>
          <p:cNvPr id="3" name="Slide Number Placeholder 2">
            <a:extLst>
              <a:ext uri="{FF2B5EF4-FFF2-40B4-BE49-F238E27FC236}">
                <a16:creationId xmlns:a16="http://schemas.microsoft.com/office/drawing/2014/main" id="{B4AAD4FB-0309-40CB-9664-40AB4A0774D5}"/>
              </a:ext>
            </a:extLst>
          </p:cNvPr>
          <p:cNvSpPr>
            <a:spLocks noGrp="1"/>
          </p:cNvSpPr>
          <p:nvPr>
            <p:ph type="sldNum" sz="quarter" idx="12"/>
          </p:nvPr>
        </p:nvSpPr>
        <p:spPr/>
        <p:txBody>
          <a:bodyPr/>
          <a:lstStyle/>
          <a:p>
            <a:fld id="{C47D4F2A-FF3F-4D76-897B-B2071BBC9AF3}" type="slidenum">
              <a:rPr lang="en-IN" smtClean="0"/>
              <a:t>74</a:t>
            </a:fld>
            <a:endParaRPr lang="en-IN"/>
          </a:p>
        </p:txBody>
      </p:sp>
      <p:sp>
        <p:nvSpPr>
          <p:cNvPr id="4" name="Content Placeholder 1">
            <a:extLst>
              <a:ext uri="{FF2B5EF4-FFF2-40B4-BE49-F238E27FC236}">
                <a16:creationId xmlns:a16="http://schemas.microsoft.com/office/drawing/2014/main" id="{381D38F9-5302-4FC2-9431-43CF60528857}"/>
              </a:ext>
            </a:extLst>
          </p:cNvPr>
          <p:cNvSpPr txBox="1">
            <a:spLocks/>
          </p:cNvSpPr>
          <p:nvPr/>
        </p:nvSpPr>
        <p:spPr>
          <a:xfrm>
            <a:off x="838200" y="1247956"/>
            <a:ext cx="5143500" cy="4525963"/>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b="1" u="heavy" dirty="0">
                <a:latin typeface="Times New Roman" pitchFamily="18" charset="0"/>
                <a:cs typeface="Times New Roman" pitchFamily="18" charset="0"/>
              </a:rPr>
              <a:t>The SW Development Process</a:t>
            </a:r>
            <a:r>
              <a:rPr lang="en-US" sz="1600" dirty="0">
                <a:latin typeface="Times New Roman" pitchFamily="18" charset="0"/>
                <a:cs typeface="Times New Roman" pitchFamily="18" charset="0"/>
              </a:rPr>
              <a:t> :</a:t>
            </a:r>
          </a:p>
          <a:p>
            <a:pPr marL="0" indent="0">
              <a:buNone/>
            </a:pPr>
            <a:endParaRPr lang="en-US" sz="1600" dirty="0">
              <a:latin typeface="Times New Roman" pitchFamily="18" charset="0"/>
              <a:cs typeface="Times New Roman" pitchFamily="18" charset="0"/>
            </a:endParaRPr>
          </a:p>
          <a:p>
            <a:pPr lvl="1"/>
            <a:r>
              <a:rPr lang="en-US" sz="1600" dirty="0">
                <a:latin typeface="Times New Roman" pitchFamily="18" charset="0"/>
                <a:cs typeface="Times New Roman" pitchFamily="18" charset="0"/>
              </a:rPr>
              <a:t>System development can be viewed as a process</a:t>
            </a:r>
          </a:p>
          <a:p>
            <a:pPr lvl="1"/>
            <a:r>
              <a:rPr lang="en-US" sz="1600" dirty="0">
                <a:latin typeface="Times New Roman" pitchFamily="18" charset="0"/>
                <a:cs typeface="Times New Roman" pitchFamily="18" charset="0"/>
              </a:rPr>
              <a:t>Development is a process of change, refinement, transformation, or addition to the existing product</a:t>
            </a:r>
          </a:p>
          <a:p>
            <a:pPr lvl="1"/>
            <a:r>
              <a:rPr lang="en-US" sz="1600" dirty="0">
                <a:latin typeface="Times New Roman" pitchFamily="18" charset="0"/>
                <a:cs typeface="Times New Roman" pitchFamily="18" charset="0"/>
              </a:rPr>
              <a:t>Generally, the SW development process can be viewed as a series of transformations, where the output of one transformation becomes the input of the subsequent transformation.</a:t>
            </a:r>
          </a:p>
          <a:p>
            <a:pPr lvl="1"/>
            <a:endParaRPr lang="en-US" sz="1600" dirty="0">
              <a:latin typeface="Times New Roman" pitchFamily="18" charset="0"/>
              <a:cs typeface="Times New Roman" pitchFamily="18" charset="0"/>
            </a:endParaRPr>
          </a:p>
          <a:p>
            <a:pPr marL="457200" lvl="1" indent="0">
              <a:buNone/>
            </a:pPr>
            <a:endParaRPr lang="en-US" sz="1600" dirty="0">
              <a:latin typeface="Times New Roman" pitchFamily="18" charset="0"/>
              <a:cs typeface="Times New Roman" pitchFamily="18" charset="0"/>
            </a:endParaRPr>
          </a:p>
        </p:txBody>
      </p:sp>
      <p:pic>
        <p:nvPicPr>
          <p:cNvPr id="5" name="Picture 2">
            <a:extLst>
              <a:ext uri="{FF2B5EF4-FFF2-40B4-BE49-F238E27FC236}">
                <a16:creationId xmlns:a16="http://schemas.microsoft.com/office/drawing/2014/main" id="{98D10924-EE99-45AB-B90A-919E15891F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20600" y="1101889"/>
            <a:ext cx="5143500" cy="3790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a:extLst>
              <a:ext uri="{FF2B5EF4-FFF2-40B4-BE49-F238E27FC236}">
                <a16:creationId xmlns:a16="http://schemas.microsoft.com/office/drawing/2014/main" id="{29F4DAF1-F5A5-45C9-ACC1-43E0804B4E9F}"/>
              </a:ext>
            </a:extLst>
          </p:cNvPr>
          <p:cNvSpPr txBox="1"/>
          <p:nvPr/>
        </p:nvSpPr>
        <p:spPr>
          <a:xfrm>
            <a:off x="5649013" y="4883052"/>
            <a:ext cx="6094428" cy="830997"/>
          </a:xfrm>
          <a:prstGeom prst="rect">
            <a:avLst/>
          </a:prstGeom>
          <a:noFill/>
        </p:spPr>
        <p:txBody>
          <a:bodyPr wrap="square">
            <a:spAutoFit/>
          </a:bodyPr>
          <a:lstStyle/>
          <a:p>
            <a:pPr marL="457200" lvl="1" indent="0" algn="ctr">
              <a:buNone/>
            </a:pPr>
            <a:r>
              <a:rPr lang="en-US" sz="1600" b="1" dirty="0">
                <a:latin typeface="Times New Roman" pitchFamily="18" charset="0"/>
                <a:cs typeface="Times New Roman" pitchFamily="18" charset="0"/>
              </a:rPr>
              <a:t>SW process reflecting transformation from needs to a SW product that satisfies those needs</a:t>
            </a:r>
          </a:p>
          <a:p>
            <a:pPr algn="ctr"/>
            <a:endParaRPr lang="en-US" sz="1600" b="1" dirty="0">
              <a:latin typeface="Times New Roman" pitchFamily="18" charset="0"/>
              <a:cs typeface="Times New Roman" pitchFamily="18" charset="0"/>
            </a:endParaRPr>
          </a:p>
        </p:txBody>
      </p:sp>
    </p:spTree>
    <p:extLst>
      <p:ext uri="{BB962C8B-B14F-4D97-AF65-F5344CB8AC3E}">
        <p14:creationId xmlns:p14="http://schemas.microsoft.com/office/powerpoint/2010/main" val="188348560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5DFCA15-F5CB-4AA3-B6CF-3C61C4986D9E}"/>
              </a:ext>
            </a:extLst>
          </p:cNvPr>
          <p:cNvSpPr>
            <a:spLocks noGrp="1"/>
          </p:cNvSpPr>
          <p:nvPr>
            <p:ph type="ftr" sz="quarter" idx="11"/>
          </p:nvPr>
        </p:nvSpPr>
        <p:spPr/>
        <p:txBody>
          <a:bodyPr/>
          <a:lstStyle/>
          <a:p>
            <a:r>
              <a:rPr lang="en-US"/>
              <a:t>SCS1205 OOAD - Unit 1 An Overview of System Development</a:t>
            </a:r>
            <a:endParaRPr lang="en-IN"/>
          </a:p>
        </p:txBody>
      </p:sp>
      <p:sp>
        <p:nvSpPr>
          <p:cNvPr id="3" name="Slide Number Placeholder 2">
            <a:extLst>
              <a:ext uri="{FF2B5EF4-FFF2-40B4-BE49-F238E27FC236}">
                <a16:creationId xmlns:a16="http://schemas.microsoft.com/office/drawing/2014/main" id="{7E9F7E9E-4E95-4662-A01B-AFF1C132758C}"/>
              </a:ext>
            </a:extLst>
          </p:cNvPr>
          <p:cNvSpPr>
            <a:spLocks noGrp="1"/>
          </p:cNvSpPr>
          <p:nvPr>
            <p:ph type="sldNum" sz="quarter" idx="12"/>
          </p:nvPr>
        </p:nvSpPr>
        <p:spPr/>
        <p:txBody>
          <a:bodyPr/>
          <a:lstStyle/>
          <a:p>
            <a:fld id="{C47D4F2A-FF3F-4D76-897B-B2071BBC9AF3}" type="slidenum">
              <a:rPr lang="en-IN" smtClean="0"/>
              <a:t>75</a:t>
            </a:fld>
            <a:endParaRPr lang="en-IN"/>
          </a:p>
        </p:txBody>
      </p:sp>
      <p:sp>
        <p:nvSpPr>
          <p:cNvPr id="4" name="Content Placeholder 1">
            <a:extLst>
              <a:ext uri="{FF2B5EF4-FFF2-40B4-BE49-F238E27FC236}">
                <a16:creationId xmlns:a16="http://schemas.microsoft.com/office/drawing/2014/main" id="{9601B9D0-0C87-4925-901B-1282B4E22C47}"/>
              </a:ext>
            </a:extLst>
          </p:cNvPr>
          <p:cNvSpPr txBox="1">
            <a:spLocks/>
          </p:cNvSpPr>
          <p:nvPr/>
        </p:nvSpPr>
        <p:spPr>
          <a:xfrm>
            <a:off x="1607270" y="944000"/>
            <a:ext cx="8229600" cy="4525963"/>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pPr>
            <a:r>
              <a:rPr lang="en-US" sz="1700" u="sng">
                <a:latin typeface="Times New Roman" pitchFamily="18" charset="0"/>
                <a:cs typeface="Times New Roman" pitchFamily="18" charset="0"/>
              </a:rPr>
              <a:t>Transformation 1 (analysis)</a:t>
            </a:r>
            <a:r>
              <a:rPr lang="en-US" sz="1700">
                <a:latin typeface="Times New Roman" pitchFamily="18" charset="0"/>
                <a:cs typeface="Times New Roman" pitchFamily="18" charset="0"/>
              </a:rPr>
              <a:t> – translates the user’s needs into system requirements &amp; responsibilities</a:t>
            </a:r>
          </a:p>
          <a:p>
            <a:pPr lvl="2">
              <a:lnSpc>
                <a:spcPct val="150000"/>
              </a:lnSpc>
            </a:pPr>
            <a:r>
              <a:rPr lang="en-US" sz="1700" u="sng">
                <a:latin typeface="Times New Roman" pitchFamily="18" charset="0"/>
                <a:cs typeface="Times New Roman" pitchFamily="18" charset="0"/>
              </a:rPr>
              <a:t>Transformation 2 (design)</a:t>
            </a:r>
            <a:r>
              <a:rPr lang="en-US" sz="1700">
                <a:latin typeface="Times New Roman" pitchFamily="18" charset="0"/>
                <a:cs typeface="Times New Roman" pitchFamily="18" charset="0"/>
              </a:rPr>
              <a:t> – begins with a problem statement and ends with a detailed design that can be transformed into an operational system</a:t>
            </a:r>
          </a:p>
          <a:p>
            <a:pPr lvl="2">
              <a:lnSpc>
                <a:spcPct val="150000"/>
              </a:lnSpc>
            </a:pPr>
            <a:r>
              <a:rPr lang="en-US" sz="1700" u="sng">
                <a:latin typeface="Times New Roman" pitchFamily="18" charset="0"/>
                <a:cs typeface="Times New Roman" pitchFamily="18" charset="0"/>
              </a:rPr>
              <a:t>Transformation 3 (implementation)</a:t>
            </a:r>
            <a:r>
              <a:rPr lang="en-US" sz="1700">
                <a:latin typeface="Times New Roman" pitchFamily="18" charset="0"/>
                <a:cs typeface="Times New Roman" pitchFamily="18" charset="0"/>
              </a:rPr>
              <a:t> – refines the detailed design into the system deployment that will satisfy the user’s needs</a:t>
            </a:r>
          </a:p>
          <a:p>
            <a:pPr lvl="1">
              <a:lnSpc>
                <a:spcPct val="150000"/>
              </a:lnSpc>
            </a:pPr>
            <a:r>
              <a:rPr lang="en-US" sz="1700">
                <a:latin typeface="Times New Roman" pitchFamily="18" charset="0"/>
                <a:cs typeface="Times New Roman" pitchFamily="18" charset="0"/>
              </a:rPr>
              <a:t>The emphasis on the analysis &amp; design aspects of the SW life cycle, is intended to promote </a:t>
            </a:r>
            <a:r>
              <a:rPr lang="en-US" sz="1700" i="1" u="sng">
                <a:latin typeface="Times New Roman" pitchFamily="18" charset="0"/>
                <a:cs typeface="Times New Roman" pitchFamily="18" charset="0"/>
              </a:rPr>
              <a:t>building high-quality SW</a:t>
            </a:r>
            <a:r>
              <a:rPr lang="en-US" sz="1700" i="1">
                <a:latin typeface="Times New Roman" pitchFamily="18" charset="0"/>
                <a:cs typeface="Times New Roman" pitchFamily="18" charset="0"/>
              </a:rPr>
              <a:t> </a:t>
            </a:r>
            <a:r>
              <a:rPr lang="en-US" sz="1700">
                <a:latin typeface="Times New Roman" pitchFamily="18" charset="0"/>
                <a:cs typeface="Times New Roman" pitchFamily="18" charset="0"/>
              </a:rPr>
              <a:t>(meeting the specifications and being adaptable for change )</a:t>
            </a:r>
          </a:p>
          <a:p>
            <a:pPr marL="109728" indent="0">
              <a:buFont typeface="Arial" panose="020B0604020202020204" pitchFamily="34" charset="0"/>
              <a:buNone/>
            </a:pPr>
            <a:endParaRPr lang="en-US" sz="1700">
              <a:latin typeface="Times New Roman" pitchFamily="18" charset="0"/>
              <a:cs typeface="Times New Roman" pitchFamily="18" charset="0"/>
            </a:endParaRPr>
          </a:p>
          <a:p>
            <a:pPr marL="109728" indent="0">
              <a:buFont typeface="Arial" panose="020B0604020202020204" pitchFamily="34" charset="0"/>
              <a:buNone/>
            </a:pPr>
            <a:r>
              <a:rPr lang="en-US"/>
              <a:t> </a:t>
            </a:r>
            <a:endParaRPr lang="en-US" sz="2400"/>
          </a:p>
          <a:p>
            <a:endParaRPr lang="en-US" dirty="0"/>
          </a:p>
        </p:txBody>
      </p:sp>
    </p:spTree>
    <p:extLst>
      <p:ext uri="{BB962C8B-B14F-4D97-AF65-F5344CB8AC3E}">
        <p14:creationId xmlns:p14="http://schemas.microsoft.com/office/powerpoint/2010/main" val="401383817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D680EFB-F578-47CD-847E-7BC570ADA1AD}"/>
              </a:ext>
            </a:extLst>
          </p:cNvPr>
          <p:cNvSpPr>
            <a:spLocks noGrp="1"/>
          </p:cNvSpPr>
          <p:nvPr>
            <p:ph type="ftr" sz="quarter" idx="11"/>
          </p:nvPr>
        </p:nvSpPr>
        <p:spPr/>
        <p:txBody>
          <a:bodyPr/>
          <a:lstStyle/>
          <a:p>
            <a:r>
              <a:rPr lang="en-US"/>
              <a:t>SCS1205 OOAD - Unit 1 An Overview of System Development</a:t>
            </a:r>
            <a:endParaRPr lang="en-IN"/>
          </a:p>
        </p:txBody>
      </p:sp>
      <p:sp>
        <p:nvSpPr>
          <p:cNvPr id="3" name="Slide Number Placeholder 2">
            <a:extLst>
              <a:ext uri="{FF2B5EF4-FFF2-40B4-BE49-F238E27FC236}">
                <a16:creationId xmlns:a16="http://schemas.microsoft.com/office/drawing/2014/main" id="{361531DE-C25A-4E81-B948-7A5A8C6D9FFE}"/>
              </a:ext>
            </a:extLst>
          </p:cNvPr>
          <p:cNvSpPr>
            <a:spLocks noGrp="1"/>
          </p:cNvSpPr>
          <p:nvPr>
            <p:ph type="sldNum" sz="quarter" idx="12"/>
          </p:nvPr>
        </p:nvSpPr>
        <p:spPr/>
        <p:txBody>
          <a:bodyPr/>
          <a:lstStyle/>
          <a:p>
            <a:fld id="{C47D4F2A-FF3F-4D76-897B-B2071BBC9AF3}" type="slidenum">
              <a:rPr lang="en-IN" smtClean="0"/>
              <a:t>76</a:t>
            </a:fld>
            <a:endParaRPr lang="en-IN"/>
          </a:p>
        </p:txBody>
      </p:sp>
      <p:sp>
        <p:nvSpPr>
          <p:cNvPr id="4" name="Content Placeholder 1">
            <a:extLst>
              <a:ext uri="{FF2B5EF4-FFF2-40B4-BE49-F238E27FC236}">
                <a16:creationId xmlns:a16="http://schemas.microsoft.com/office/drawing/2014/main" id="{BBA8370B-BB8B-47AE-9DF0-C8049BAF4F50}"/>
              </a:ext>
            </a:extLst>
          </p:cNvPr>
          <p:cNvSpPr txBox="1">
            <a:spLocks/>
          </p:cNvSpPr>
          <p:nvPr/>
        </p:nvSpPr>
        <p:spPr>
          <a:xfrm>
            <a:off x="1135930" y="600410"/>
            <a:ext cx="8229600" cy="452596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4000"/>
          </a:p>
          <a:p>
            <a:endParaRPr lang="en-US" sz="4000"/>
          </a:p>
          <a:p>
            <a:endParaRPr lang="en-US" sz="4000"/>
          </a:p>
          <a:p>
            <a:endParaRPr lang="en-US" sz="4000"/>
          </a:p>
          <a:p>
            <a:pPr marL="109728" indent="0">
              <a:buFont typeface="Arial" panose="020B0604020202020204" pitchFamily="34" charset="0"/>
              <a:buNone/>
            </a:pPr>
            <a:r>
              <a:rPr lang="en-US" sz="4000"/>
              <a:t>                            THANK YOU</a:t>
            </a:r>
            <a:endParaRPr lang="en-US" sz="4000" dirty="0"/>
          </a:p>
        </p:txBody>
      </p:sp>
    </p:spTree>
    <p:extLst>
      <p:ext uri="{BB962C8B-B14F-4D97-AF65-F5344CB8AC3E}">
        <p14:creationId xmlns:p14="http://schemas.microsoft.com/office/powerpoint/2010/main" val="13882690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40EA8D0-2A2E-4068-BB20-189D4C2E6223}"/>
              </a:ext>
            </a:extLst>
          </p:cNvPr>
          <p:cNvSpPr>
            <a:spLocks noGrp="1"/>
          </p:cNvSpPr>
          <p:nvPr>
            <p:ph type="ftr" sz="quarter" idx="11"/>
          </p:nvPr>
        </p:nvSpPr>
        <p:spPr>
          <a:xfrm>
            <a:off x="4038600" y="6356350"/>
            <a:ext cx="5689862" cy="365125"/>
          </a:xfrm>
        </p:spPr>
        <p:txBody>
          <a:bodyPr/>
          <a:lstStyle/>
          <a:p>
            <a:r>
              <a:rPr lang="en-US" dirty="0"/>
              <a:t>SCS1205 OOAD - Unit 1 An Overview of System Development</a:t>
            </a:r>
            <a:endParaRPr lang="en-IN" dirty="0"/>
          </a:p>
        </p:txBody>
      </p:sp>
      <p:sp>
        <p:nvSpPr>
          <p:cNvPr id="3" name="Slide Number Placeholder 2">
            <a:extLst>
              <a:ext uri="{FF2B5EF4-FFF2-40B4-BE49-F238E27FC236}">
                <a16:creationId xmlns:a16="http://schemas.microsoft.com/office/drawing/2014/main" id="{6F620201-FAB1-422B-8AA4-084E6DFB1AFD}"/>
              </a:ext>
            </a:extLst>
          </p:cNvPr>
          <p:cNvSpPr>
            <a:spLocks noGrp="1"/>
          </p:cNvSpPr>
          <p:nvPr>
            <p:ph type="sldNum" sz="quarter" idx="12"/>
          </p:nvPr>
        </p:nvSpPr>
        <p:spPr/>
        <p:txBody>
          <a:bodyPr/>
          <a:lstStyle/>
          <a:p>
            <a:fld id="{C47D4F2A-FF3F-4D76-897B-B2071BBC9AF3}" type="slidenum">
              <a:rPr lang="en-IN" smtClean="0"/>
              <a:t>8</a:t>
            </a:fld>
            <a:endParaRPr lang="en-IN"/>
          </a:p>
        </p:txBody>
      </p:sp>
      <p:sp>
        <p:nvSpPr>
          <p:cNvPr id="4" name="Title 9">
            <a:extLst>
              <a:ext uri="{FF2B5EF4-FFF2-40B4-BE49-F238E27FC236}">
                <a16:creationId xmlns:a16="http://schemas.microsoft.com/office/drawing/2014/main" id="{E7106849-5A09-4130-B25F-C74BA470F455}"/>
              </a:ext>
            </a:extLst>
          </p:cNvPr>
          <p:cNvSpPr txBox="1">
            <a:spLocks/>
          </p:cNvSpPr>
          <p:nvPr/>
        </p:nvSpPr>
        <p:spPr>
          <a:xfrm>
            <a:off x="998456" y="296783"/>
            <a:ext cx="10515600" cy="1117240"/>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sz="5000" b="1" dirty="0"/>
              <a:t>Object-Oriented System Development</a:t>
            </a:r>
            <a:endParaRPr lang="en-IN" sz="5000" dirty="0"/>
          </a:p>
        </p:txBody>
      </p:sp>
      <p:sp>
        <p:nvSpPr>
          <p:cNvPr id="5" name="Text Placeholder 10">
            <a:extLst>
              <a:ext uri="{FF2B5EF4-FFF2-40B4-BE49-F238E27FC236}">
                <a16:creationId xmlns:a16="http://schemas.microsoft.com/office/drawing/2014/main" id="{783C86BA-9624-487C-8FC7-FD8153CC9EF2}"/>
              </a:ext>
            </a:extLst>
          </p:cNvPr>
          <p:cNvSpPr txBox="1">
            <a:spLocks/>
          </p:cNvSpPr>
          <p:nvPr/>
        </p:nvSpPr>
        <p:spPr>
          <a:xfrm>
            <a:off x="1425739" y="1554777"/>
            <a:ext cx="10515600" cy="1500187"/>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r>
              <a:rPr lang="en-IN" sz="3000" dirty="0"/>
              <a:t>OO System Development involves: </a:t>
            </a:r>
          </a:p>
          <a:p>
            <a:pPr marL="0" indent="0">
              <a:buNone/>
            </a:pPr>
            <a:br>
              <a:rPr lang="en-IN" dirty="0"/>
            </a:br>
            <a:r>
              <a:rPr lang="en-IN" dirty="0"/>
              <a:t>-     OOA</a:t>
            </a:r>
            <a:br>
              <a:rPr lang="en-IN" dirty="0"/>
            </a:br>
            <a:r>
              <a:rPr lang="en-IN" dirty="0"/>
              <a:t>	Using an OO approach to system analysis</a:t>
            </a:r>
          </a:p>
          <a:p>
            <a:pPr marL="457200" indent="-457200">
              <a:buFontTx/>
              <a:buChar char="-"/>
            </a:pPr>
            <a:r>
              <a:rPr lang="en-IN" dirty="0"/>
              <a:t>OOD </a:t>
            </a:r>
          </a:p>
          <a:p>
            <a:pPr marL="0" indent="0">
              <a:buNone/>
            </a:pPr>
            <a:r>
              <a:rPr lang="en-IN" dirty="0"/>
              <a:t>	Using an OO approach to system design</a:t>
            </a:r>
          </a:p>
          <a:p>
            <a:pPr marL="457200" indent="-457200">
              <a:buFontTx/>
              <a:buChar char="-"/>
            </a:pPr>
            <a:r>
              <a:rPr lang="en-IN" dirty="0"/>
              <a:t>OOP</a:t>
            </a:r>
          </a:p>
          <a:p>
            <a:pPr marL="0" indent="0">
              <a:buNone/>
            </a:pPr>
            <a:r>
              <a:rPr lang="en-IN" dirty="0"/>
              <a:t>	Using an OO approach to programming</a:t>
            </a:r>
            <a:br>
              <a:rPr lang="en-IN" sz="3000" b="1" dirty="0"/>
            </a:br>
            <a:endParaRPr lang="en-IN" sz="3000" dirty="0"/>
          </a:p>
        </p:txBody>
      </p:sp>
    </p:spTree>
    <p:extLst>
      <p:ext uri="{BB962C8B-B14F-4D97-AF65-F5344CB8AC3E}">
        <p14:creationId xmlns:p14="http://schemas.microsoft.com/office/powerpoint/2010/main" val="24729991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52D5B5E-7487-4832-8463-41EC52B918D9}"/>
              </a:ext>
            </a:extLst>
          </p:cNvPr>
          <p:cNvSpPr>
            <a:spLocks noGrp="1"/>
          </p:cNvSpPr>
          <p:nvPr>
            <p:ph type="ftr" sz="quarter" idx="11"/>
          </p:nvPr>
        </p:nvSpPr>
        <p:spPr>
          <a:xfrm>
            <a:off x="4038600" y="6356350"/>
            <a:ext cx="5152534" cy="365125"/>
          </a:xfrm>
        </p:spPr>
        <p:txBody>
          <a:bodyPr/>
          <a:lstStyle/>
          <a:p>
            <a:r>
              <a:rPr lang="en-US" dirty="0"/>
              <a:t>SCS1205 OOAD - Unit 1 An Overview of System Development</a:t>
            </a:r>
            <a:endParaRPr lang="en-IN" dirty="0"/>
          </a:p>
        </p:txBody>
      </p:sp>
      <p:sp>
        <p:nvSpPr>
          <p:cNvPr id="3" name="Slide Number Placeholder 2">
            <a:extLst>
              <a:ext uri="{FF2B5EF4-FFF2-40B4-BE49-F238E27FC236}">
                <a16:creationId xmlns:a16="http://schemas.microsoft.com/office/drawing/2014/main" id="{E67C15CC-F21A-4B44-960B-FA08A1B063BF}"/>
              </a:ext>
            </a:extLst>
          </p:cNvPr>
          <p:cNvSpPr>
            <a:spLocks noGrp="1"/>
          </p:cNvSpPr>
          <p:nvPr>
            <p:ph type="sldNum" sz="quarter" idx="12"/>
          </p:nvPr>
        </p:nvSpPr>
        <p:spPr/>
        <p:txBody>
          <a:bodyPr/>
          <a:lstStyle/>
          <a:p>
            <a:fld id="{C47D4F2A-FF3F-4D76-897B-B2071BBC9AF3}" type="slidenum">
              <a:rPr lang="en-IN" smtClean="0"/>
              <a:t>9</a:t>
            </a:fld>
            <a:endParaRPr lang="en-IN"/>
          </a:p>
        </p:txBody>
      </p:sp>
      <p:sp>
        <p:nvSpPr>
          <p:cNvPr id="4" name="Title 1">
            <a:extLst>
              <a:ext uri="{FF2B5EF4-FFF2-40B4-BE49-F238E27FC236}">
                <a16:creationId xmlns:a16="http://schemas.microsoft.com/office/drawing/2014/main" id="{A58B7820-8083-43B3-8525-90B975CDC02D}"/>
              </a:ext>
            </a:extLst>
          </p:cNvPr>
          <p:cNvSpPr txBox="1">
            <a:spLocks/>
          </p:cNvSpPr>
          <p:nvPr/>
        </p:nvSpPr>
        <p:spPr>
          <a:xfrm>
            <a:off x="838200" y="360682"/>
            <a:ext cx="10515600" cy="509930"/>
          </a:xfrm>
          <a:prstGeom prst="rect">
            <a:avLst/>
          </a:prstGeom>
        </p:spPr>
        <p:txBody>
          <a:bodyPr>
            <a:normAutofit fontScale="6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sz="6000" b="1" dirty="0"/>
              <a:t>Object-Oriented System Development</a:t>
            </a:r>
            <a:endParaRPr lang="en-IN" dirty="0"/>
          </a:p>
        </p:txBody>
      </p:sp>
      <p:pic>
        <p:nvPicPr>
          <p:cNvPr id="5" name="Picture 4">
            <a:extLst>
              <a:ext uri="{FF2B5EF4-FFF2-40B4-BE49-F238E27FC236}">
                <a16:creationId xmlns:a16="http://schemas.microsoft.com/office/drawing/2014/main" id="{9E0F56A9-8717-4DA4-8C6A-8D5EF2D6E215}"/>
              </a:ext>
            </a:extLst>
          </p:cNvPr>
          <p:cNvPicPr>
            <a:picLocks noChangeAspect="1"/>
          </p:cNvPicPr>
          <p:nvPr/>
        </p:nvPicPr>
        <p:blipFill>
          <a:blip r:embed="rId2"/>
          <a:stretch>
            <a:fillRect/>
          </a:stretch>
        </p:blipFill>
        <p:spPr>
          <a:xfrm>
            <a:off x="2379483" y="1137603"/>
            <a:ext cx="7747115" cy="5027527"/>
          </a:xfrm>
          <a:prstGeom prst="rect">
            <a:avLst/>
          </a:prstGeom>
        </p:spPr>
      </p:pic>
    </p:spTree>
    <p:extLst>
      <p:ext uri="{BB962C8B-B14F-4D97-AF65-F5344CB8AC3E}">
        <p14:creationId xmlns:p14="http://schemas.microsoft.com/office/powerpoint/2010/main" val="218727845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3134</TotalTime>
  <Words>5950</Words>
  <Application>Microsoft Office PowerPoint</Application>
  <PresentationFormat>Widescreen</PresentationFormat>
  <Paragraphs>818</Paragraphs>
  <Slides>76</Slides>
  <Notes>0</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76</vt:i4>
      </vt:variant>
    </vt:vector>
  </HeadingPairs>
  <TitlesOfParts>
    <vt:vector size="92" baseType="lpstr">
      <vt:lpstr>Arial</vt:lpstr>
      <vt:lpstr>Arial</vt:lpstr>
      <vt:lpstr>Calibri</vt:lpstr>
      <vt:lpstr>Calibri Light</vt:lpstr>
      <vt:lpstr>Courier New</vt:lpstr>
      <vt:lpstr>Helvetica Neue</vt:lpstr>
      <vt:lpstr>museo-sans</vt:lpstr>
      <vt:lpstr>Noto Sans</vt:lpstr>
      <vt:lpstr>sohne</vt:lpstr>
      <vt:lpstr>Symbol</vt:lpstr>
      <vt:lpstr>Times New Roman</vt:lpstr>
      <vt:lpstr>urw-din</vt:lpstr>
      <vt:lpstr>Verdana</vt:lpstr>
      <vt:lpstr>Wingdings</vt:lpstr>
      <vt:lpstr>Wingdings 3</vt:lpstr>
      <vt:lpstr>Office Theme</vt:lpstr>
      <vt:lpstr>Subject Code: SCS1205 Subject Name: Object Oriented Analysis and Design     Faculty Name: Dr. R. M. Gomathi/Dr. Jeberson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Understanding OO Development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Internet</dc:creator>
  <cp:lastModifiedBy>Gomathi R M</cp:lastModifiedBy>
  <cp:revision>234</cp:revision>
  <dcterms:created xsi:type="dcterms:W3CDTF">2020-08-09T03:09:59Z</dcterms:created>
  <dcterms:modified xsi:type="dcterms:W3CDTF">2021-03-06T06:18:58Z</dcterms:modified>
</cp:coreProperties>
</file>